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61" r:id="rId3"/>
    <p:sldId id="268" r:id="rId4"/>
    <p:sldId id="262" r:id="rId5"/>
    <p:sldId id="263" r:id="rId6"/>
    <p:sldId id="264" r:id="rId7"/>
    <p:sldId id="265" r:id="rId8"/>
    <p:sldId id="266" r:id="rId9"/>
    <p:sldId id="257" r:id="rId10"/>
    <p:sldId id="258" r:id="rId11"/>
    <p:sldId id="256" r:id="rId12"/>
    <p:sldId id="273" r:id="rId13"/>
    <p:sldId id="274" r:id="rId14"/>
    <p:sldId id="272" r:id="rId15"/>
    <p:sldId id="270" r:id="rId16"/>
    <p:sldId id="271" r:id="rId17"/>
    <p:sldId id="275" r:id="rId18"/>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9" y="0"/>
            <a:ext cx="3032125" cy="463550"/>
          </a:xfrm>
          <a:prstGeom prst="rect">
            <a:avLst/>
          </a:prstGeom>
        </p:spPr>
        <p:txBody>
          <a:bodyPr vert="horz" lIns="91440" tIns="45720" rIns="91440" bIns="45720" rtlCol="0"/>
          <a:lstStyle>
            <a:lvl1pPr algn="r">
              <a:defRPr sz="1200"/>
            </a:lvl1pPr>
          </a:lstStyle>
          <a:p>
            <a:fld id="{B50D7506-1C1E-4082-B1F3-90F5EBE35806}" type="datetimeFigureOut">
              <a:rPr lang="en-US" smtClean="0"/>
              <a:t>4/2/15</a:t>
            </a:fld>
            <a:endParaRPr lang="en-US"/>
          </a:p>
        </p:txBody>
      </p:sp>
      <p:sp>
        <p:nvSpPr>
          <p:cNvPr id="4" name="Slide Image Placeholder 3"/>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0076"/>
            <a:ext cx="5597525"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9" y="8818563"/>
            <a:ext cx="3032125" cy="463550"/>
          </a:xfrm>
          <a:prstGeom prst="rect">
            <a:avLst/>
          </a:prstGeom>
        </p:spPr>
        <p:txBody>
          <a:bodyPr vert="horz" lIns="91440" tIns="45720" rIns="91440" bIns="45720" rtlCol="0" anchor="b"/>
          <a:lstStyle>
            <a:lvl1pPr algn="r">
              <a:defRPr sz="1200"/>
            </a:lvl1pPr>
          </a:lstStyle>
          <a:p>
            <a:fld id="{1427FFEF-0B3D-4BC8-8566-4E49D37F4C90}" type="slidenum">
              <a:rPr lang="en-US" smtClean="0"/>
              <a:t>‹#›</a:t>
            </a:fld>
            <a:endParaRPr lang="en-US"/>
          </a:p>
        </p:txBody>
      </p:sp>
    </p:spTree>
    <p:extLst>
      <p:ext uri="{BB962C8B-B14F-4D97-AF65-F5344CB8AC3E}">
        <p14:creationId xmlns:p14="http://schemas.microsoft.com/office/powerpoint/2010/main" val="371317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BF0069-24D7-4BA9-A57E-D92556E32699}" type="datetime1">
              <a:rPr lang="en-GB" smtClean="0"/>
              <a:t>4/2/15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0E338F-EBF1-4FB1-9610-4FA0C602F651}" type="datetime1">
              <a:rPr lang="en-GB" smtClean="0"/>
              <a:t>4/2/15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486AA2-2977-4E4B-A12D-1AC623D7343D}" type="datetime1">
              <a:rPr lang="en-GB" smtClean="0"/>
              <a:t>4/2/15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37C914-0522-4BE5-B0E4-DB2464039950}" type="datetime1">
              <a:rPr lang="en-GB" smtClean="0"/>
              <a:t>4/2/15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6E988-FE79-44EC-B3C6-E04F1522B89D}" type="datetime1">
              <a:rPr lang="en-GB" smtClean="0"/>
              <a:t>4/2/15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18BC53-DCF2-4A55-B4B7-7609D0FED2FB}" type="datetime1">
              <a:rPr lang="en-GB" smtClean="0"/>
              <a:t>4/2/15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6A8D65-8975-4FE7-B266-532841CF0156}" type="datetime1">
              <a:rPr lang="en-GB" smtClean="0"/>
              <a:t>4/2/15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A64A9B-1D82-4442-9666-59DC251D48E5}" type="datetime1">
              <a:rPr lang="en-GB" smtClean="0"/>
              <a:t>4/2/15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60149-62DF-4BB9-A48D-593AD8B9BE27}" type="datetime1">
              <a:rPr lang="en-GB" smtClean="0"/>
              <a:t>4/2/15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555E9-71B1-426F-AC58-7BF18A13CA5F}" type="datetime1">
              <a:rPr lang="en-GB" smtClean="0"/>
              <a:t>4/2/15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12CF3-E49E-41C0-816F-1169D7614F4F}" type="datetime1">
              <a:rPr lang="en-GB" smtClean="0"/>
              <a:t>4/2/15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053C8-86D3-4C52-B32A-EDA52F221FAE}" type="datetime1">
              <a:rPr lang="en-GB" smtClean="0"/>
              <a:t>4/2/15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76D90-2454-4658-BC93-0350D266CC7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s.gov/Individuals/Free-Tax-Return-Preparation-for-You-by-Volunte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Tax Information for US Resident Students and Scholars</a:t>
            </a:r>
            <a:endParaRPr lang="en-US" dirty="0"/>
          </a:p>
        </p:txBody>
      </p:sp>
      <p:sp>
        <p:nvSpPr>
          <p:cNvPr id="4" name="Subtitle 3"/>
          <p:cNvSpPr>
            <a:spLocks noGrp="1"/>
          </p:cNvSpPr>
          <p:nvPr>
            <p:ph type="subTitle" idx="1"/>
          </p:nvPr>
        </p:nvSpPr>
        <p:spPr/>
        <p:txBody>
          <a:bodyPr>
            <a:normAutofit fontScale="85000" lnSpcReduction="20000"/>
          </a:bodyPr>
          <a:lstStyle/>
          <a:p>
            <a:r>
              <a:rPr lang="en-US" dirty="0" smtClean="0"/>
              <a:t>Nabih Daaboul</a:t>
            </a:r>
          </a:p>
          <a:p>
            <a:r>
              <a:rPr lang="en-US" dirty="0" smtClean="0"/>
              <a:t>Carol McNeil</a:t>
            </a:r>
          </a:p>
          <a:p>
            <a:r>
              <a:rPr lang="en-US" dirty="0" smtClean="0"/>
              <a:t>Rich Wagman</a:t>
            </a:r>
          </a:p>
          <a:p>
            <a:r>
              <a:rPr lang="en-US" dirty="0" smtClean="0"/>
              <a:t>PricewaterhouseCoopers LLP</a:t>
            </a:r>
            <a:endParaRPr lang="en-US" dirty="0"/>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9"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 name="Slide Number Placeholder 2"/>
          <p:cNvSpPr>
            <a:spLocks noGrp="1"/>
          </p:cNvSpPr>
          <p:nvPr>
            <p:ph type="sldNum" sz="quarter" idx="12"/>
          </p:nvPr>
        </p:nvSpPr>
        <p:spPr/>
        <p:txBody>
          <a:bodyPr/>
          <a:lstStyle/>
          <a:p>
            <a:fld id="{D9A76D90-2454-4658-BC93-0350D266CC7D}" type="slidenum">
              <a:rPr lang="en-GB" smtClean="0"/>
              <a:pPr/>
              <a:t>1</a:t>
            </a:fld>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jpg"/>
          <p:cNvPicPr>
            <a:picLocks noChangeAspect="1"/>
          </p:cNvPicPr>
          <p:nvPr/>
        </p:nvPicPr>
        <p:blipFill>
          <a:blip r:embed="rId2"/>
          <a:stretch>
            <a:fillRect/>
          </a:stretch>
        </p:blipFill>
        <p:spPr>
          <a:xfrm>
            <a:off x="-1981200" y="-990600"/>
            <a:ext cx="12954000" cy="8787245"/>
          </a:xfrm>
          <a:prstGeom prst="rect">
            <a:avLst/>
          </a:prstGeom>
        </p:spPr>
      </p:pic>
      <p:sp>
        <p:nvSpPr>
          <p:cNvPr id="2" name="Slide Number Placeholder 1"/>
          <p:cNvSpPr>
            <a:spLocks noGrp="1"/>
          </p:cNvSpPr>
          <p:nvPr>
            <p:ph type="sldNum" sz="quarter" idx="12"/>
          </p:nvPr>
        </p:nvSpPr>
        <p:spPr/>
        <p:txBody>
          <a:bodyPr/>
          <a:lstStyle/>
          <a:p>
            <a:fld id="{D9A76D90-2454-4658-BC93-0350D266CC7D}" type="slidenum">
              <a:rPr lang="en-GB" smtClean="0"/>
              <a:pPr/>
              <a:t>10</a:t>
            </a:fld>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970.jpg"/>
          <p:cNvPicPr>
            <a:picLocks noChangeAspect="1"/>
          </p:cNvPicPr>
          <p:nvPr/>
        </p:nvPicPr>
        <p:blipFill>
          <a:blip r:embed="rId2"/>
          <a:stretch>
            <a:fillRect/>
          </a:stretch>
        </p:blipFill>
        <p:spPr>
          <a:xfrm>
            <a:off x="304800" y="381000"/>
            <a:ext cx="8471477" cy="6096000"/>
          </a:xfrm>
          <a:prstGeom prst="rect">
            <a:avLst/>
          </a:prstGeom>
        </p:spPr>
      </p:pic>
      <p:sp>
        <p:nvSpPr>
          <p:cNvPr id="2" name="Slide Number Placeholder 1"/>
          <p:cNvSpPr>
            <a:spLocks noGrp="1"/>
          </p:cNvSpPr>
          <p:nvPr>
            <p:ph type="sldNum" sz="quarter" idx="12"/>
          </p:nvPr>
        </p:nvSpPr>
        <p:spPr/>
        <p:txBody>
          <a:bodyPr/>
          <a:lstStyle/>
          <a:p>
            <a:fld id="{D9A76D90-2454-4658-BC93-0350D266CC7D}" type="slidenum">
              <a:rPr lang="en-GB" smtClean="0"/>
              <a:pPr/>
              <a:t>11</a:t>
            </a:fld>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A76D90-2454-4658-BC93-0350D266CC7D}" type="slidenum">
              <a:rPr lang="en-GB" smtClean="0"/>
              <a:pPr/>
              <a:t>12</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66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060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A76D90-2454-4658-BC93-0350D266CC7D}" type="slidenum">
              <a:rPr lang="en-GB" smtClean="0"/>
              <a:pPr/>
              <a:t>13</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43000"/>
            <a:ext cx="912424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6258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Affordable Care Act (“ACA”)</a:t>
            </a:r>
            <a:endParaRPr lang="en-US"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dirty="0" smtClean="0"/>
              <a:t>This refers to the national health care law that started in 2014</a:t>
            </a:r>
          </a:p>
          <a:p>
            <a:r>
              <a:rPr lang="en-US" dirty="0" smtClean="0"/>
              <a:t>Under the new law, each individual is required to have health insurance that has “essential coverage” to meet the individual mandate</a:t>
            </a:r>
          </a:p>
          <a:p>
            <a:r>
              <a:rPr lang="en-US" dirty="0" smtClean="0"/>
              <a:t>If you are a resident for US income tax purposes, you must be covered by insurance that meets the essential coverage requirements or pay a penalty</a:t>
            </a:r>
          </a:p>
          <a:p>
            <a:pPr lvl="1"/>
            <a:r>
              <a:rPr lang="en-US" dirty="0" smtClean="0"/>
              <a:t>For 2014, penalty is the greater of 1% of your yearly income or $95 per person</a:t>
            </a:r>
          </a:p>
          <a:p>
            <a:pPr lvl="1"/>
            <a:r>
              <a:rPr lang="en-US" dirty="0" smtClean="0"/>
              <a:t>For 2015, penalty is 2% of your yearly income or $325 per person</a:t>
            </a:r>
          </a:p>
          <a:p>
            <a:r>
              <a:rPr lang="en-US" dirty="0" smtClean="0"/>
              <a:t>MIT Health Plans meet the ACA requirements</a:t>
            </a:r>
          </a:p>
          <a:p>
            <a:r>
              <a:rPr lang="en-US" dirty="0" smtClean="0"/>
              <a:t>Foreign health care coverage does NOT meet the ACA requirements</a:t>
            </a:r>
            <a:endParaRPr lang="en-US" dirty="0"/>
          </a:p>
        </p:txBody>
      </p:sp>
      <p:sp>
        <p:nvSpPr>
          <p:cNvPr id="4" name="Slide Number Placeholder 3"/>
          <p:cNvSpPr>
            <a:spLocks noGrp="1"/>
          </p:cNvSpPr>
          <p:nvPr>
            <p:ph type="sldNum" sz="quarter" idx="12"/>
          </p:nvPr>
        </p:nvSpPr>
        <p:spPr/>
        <p:txBody>
          <a:bodyPr/>
          <a:lstStyle/>
          <a:p>
            <a:fld id="{45AD4B83-032B-48E4-B678-9881BEE72B37}" type="slidenum">
              <a:rPr lang="en-US" smtClean="0"/>
              <a:t>14</a:t>
            </a:fld>
            <a:endParaRPr lang="en-US"/>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dirty="0"/>
              </a:p>
            </p:txBody>
          </p:sp>
          <p:sp>
            <p:nvSpPr>
              <p:cNvPr id="9" name="Freeform 8"/>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dirty="0"/>
              </a:p>
            </p:txBody>
          </p:sp>
        </p:grpSp>
      </p:grpSp>
    </p:spTree>
    <p:extLst>
      <p:ext uri="{BB962C8B-B14F-4D97-AF65-F5344CB8AC3E}">
        <p14:creationId xmlns:p14="http://schemas.microsoft.com/office/powerpoint/2010/main" val="1634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Tax Filings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Regardless of a taxpayer’s residency status for federal purposes, Massachusetts relies on its own law in determining whether  or not a taxpayer is a </a:t>
            </a:r>
            <a:r>
              <a:rPr lang="en-US" b="1" i="1" dirty="0" smtClean="0"/>
              <a:t>resident, nonresident or part year resident</a:t>
            </a:r>
          </a:p>
          <a:p>
            <a:r>
              <a:rPr lang="en-US" dirty="0" smtClean="0"/>
              <a:t>An individual is a full year resident if his or her legal residence is in MA (generally if you are living in MA with no intent to leave) or your legal residence is not in MA but you maintain a permanent place of abode in MA and you spend in aggregate more than 183 days in MA</a:t>
            </a:r>
          </a:p>
          <a:p>
            <a:pPr lvl="1"/>
            <a:r>
              <a:rPr lang="en-US" dirty="0" smtClean="0"/>
              <a:t>A permanent place of abode generally means a dwelling place continually maintained by a person that is either owned or rented</a:t>
            </a:r>
          </a:p>
          <a:p>
            <a:pPr lvl="1"/>
            <a:r>
              <a:rPr lang="en-US" dirty="0" smtClean="0"/>
              <a:t>Permanent place of abode does not generally include university provided housing or housing held temporarily for a particular documented purpose for which the stay does not exceed one year</a:t>
            </a:r>
          </a:p>
          <a:p>
            <a:r>
              <a:rPr lang="en-US" dirty="0" smtClean="0"/>
              <a:t>An individual is a part year resident if you move to MA during the year and become a resident or you terminate your status as a MA resident by establishing a new residence outside the state</a:t>
            </a:r>
          </a:p>
          <a:p>
            <a:r>
              <a:rPr lang="en-US" dirty="0" smtClean="0"/>
              <a:t>An individual is a nonresident if he or she is not a resident or inhabitant of MA as defined directly above</a:t>
            </a:r>
          </a:p>
        </p:txBody>
      </p:sp>
      <p:sp>
        <p:nvSpPr>
          <p:cNvPr id="4" name="Slide Number Placeholder 3"/>
          <p:cNvSpPr>
            <a:spLocks noGrp="1"/>
          </p:cNvSpPr>
          <p:nvPr>
            <p:ph type="sldNum" sz="quarter" idx="12"/>
          </p:nvPr>
        </p:nvSpPr>
        <p:spPr/>
        <p:txBody>
          <a:bodyPr/>
          <a:lstStyle/>
          <a:p>
            <a:fld id="{45AD4B83-032B-48E4-B678-9881BEE72B37}" type="slidenum">
              <a:rPr lang="en-US" smtClean="0"/>
              <a:t>15</a:t>
            </a:fld>
            <a:endParaRPr lang="en-US"/>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dirty="0"/>
              </a:p>
            </p:txBody>
          </p:sp>
          <p:sp>
            <p:nvSpPr>
              <p:cNvPr id="9" name="Freeform 8"/>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dirty="0"/>
              </a:p>
            </p:txBody>
          </p:sp>
        </p:grpSp>
      </p:grpSp>
    </p:spTree>
    <p:extLst>
      <p:ext uri="{BB962C8B-B14F-4D97-AF65-F5344CB8AC3E}">
        <p14:creationId xmlns:p14="http://schemas.microsoft.com/office/powerpoint/2010/main" val="85807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Tax Filings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you are a resident for MA purposes (you have a permanent place of abode and you were present in MA for more than 183 days), you must report income and pay tax in MA on income tax Form 1 if your gross income exceeds $8,000</a:t>
            </a:r>
          </a:p>
          <a:p>
            <a:r>
              <a:rPr lang="en-US" dirty="0" smtClean="0"/>
              <a:t>If you are a member of a MIT health insurance plan, you should have received Form MA 1099-HC (</a:t>
            </a:r>
            <a:r>
              <a:rPr lang="en-US" i="1" dirty="0" smtClean="0"/>
              <a:t>Individual Mandate Massachusetts Health Care Coverage) </a:t>
            </a:r>
            <a:r>
              <a:rPr lang="en-US" dirty="0" smtClean="0"/>
              <a:t>in the mail</a:t>
            </a:r>
            <a:endParaRPr lang="en-US" i="1" dirty="0" smtClean="0"/>
          </a:p>
          <a:p>
            <a:r>
              <a:rPr lang="en-US" dirty="0" smtClean="0"/>
              <a:t>You need information from the MA 1099-HC form to complete your MA tax return filing. Do not mail Form 1099-HC with your tax return. Keep it as proof you had insurance.</a:t>
            </a:r>
            <a:endParaRPr lang="en-US" dirty="0"/>
          </a:p>
        </p:txBody>
      </p:sp>
      <p:sp>
        <p:nvSpPr>
          <p:cNvPr id="4" name="Slide Number Placeholder 3"/>
          <p:cNvSpPr>
            <a:spLocks noGrp="1"/>
          </p:cNvSpPr>
          <p:nvPr>
            <p:ph type="sldNum" sz="quarter" idx="12"/>
          </p:nvPr>
        </p:nvSpPr>
        <p:spPr/>
        <p:txBody>
          <a:bodyPr/>
          <a:lstStyle/>
          <a:p>
            <a:fld id="{45AD4B83-032B-48E4-B678-9881BEE72B37}" type="slidenum">
              <a:rPr lang="en-US" smtClean="0"/>
              <a:t>16</a:t>
            </a:fld>
            <a:endParaRPr lang="en-US"/>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dirty="0"/>
              </a:p>
            </p:txBody>
          </p:sp>
          <p:sp>
            <p:nvSpPr>
              <p:cNvPr id="9" name="Freeform 8"/>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dirty="0"/>
              </a:p>
            </p:txBody>
          </p:sp>
        </p:grpSp>
      </p:grpSp>
    </p:spTree>
    <p:extLst>
      <p:ext uri="{BB962C8B-B14F-4D97-AF65-F5344CB8AC3E}">
        <p14:creationId xmlns:p14="http://schemas.microsoft.com/office/powerpoint/2010/main" val="107276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Form List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Form 1040 US Individual Income Tax Return</a:t>
            </a:r>
          </a:p>
          <a:p>
            <a:r>
              <a:rPr lang="en-US" dirty="0" smtClean="0"/>
              <a:t>Form 4868 Application for Automatic Extension of Time to File US Individual Income Tax Return</a:t>
            </a:r>
          </a:p>
          <a:p>
            <a:r>
              <a:rPr lang="en-US" dirty="0" smtClean="0"/>
              <a:t>Form W-2 Wage and Tax Statement</a:t>
            </a:r>
          </a:p>
          <a:p>
            <a:r>
              <a:rPr lang="en-US" dirty="0" smtClean="0"/>
              <a:t>MA Form 1 Massachusetts Resident Income Tax Return</a:t>
            </a:r>
          </a:p>
          <a:p>
            <a:r>
              <a:rPr lang="en-US" dirty="0" smtClean="0"/>
              <a:t>MA Form 1-NR/PY Massachusetts Nonresident/Part Year Resident Tax Return</a:t>
            </a:r>
          </a:p>
          <a:p>
            <a:r>
              <a:rPr lang="en-US" dirty="0" smtClean="0"/>
              <a:t>M-4868 Application for Automatic Extension of Time to File Massachusetts Income Tax Return (electronic filing generally required)</a:t>
            </a:r>
            <a:endParaRPr lang="en-US" dirty="0"/>
          </a:p>
        </p:txBody>
      </p:sp>
      <p:sp>
        <p:nvSpPr>
          <p:cNvPr id="4" name="Slide Number Placeholder 3"/>
          <p:cNvSpPr>
            <a:spLocks noGrp="1"/>
          </p:cNvSpPr>
          <p:nvPr>
            <p:ph type="sldNum" sz="quarter" idx="12"/>
          </p:nvPr>
        </p:nvSpPr>
        <p:spPr/>
        <p:txBody>
          <a:bodyPr/>
          <a:lstStyle/>
          <a:p>
            <a:fld id="{45AD4B83-032B-48E4-B678-9881BEE72B37}" type="slidenum">
              <a:rPr lang="en-US" smtClean="0"/>
              <a:t>17</a:t>
            </a:fld>
            <a:endParaRPr lang="en-US"/>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dirty="0"/>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dirty="0"/>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dirty="0"/>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dirty="0"/>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dirty="0"/>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dirty="0"/>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dirty="0"/>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dirty="0"/>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dirty="0"/>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dirty="0"/>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dirty="0"/>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dirty="0"/>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dirty="0"/>
              </a:p>
            </p:txBody>
          </p:sp>
          <p:sp>
            <p:nvSpPr>
              <p:cNvPr id="9" name="Freeform 8"/>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dirty="0"/>
              </a:p>
            </p:txBody>
          </p:sp>
        </p:grpSp>
      </p:grpSp>
    </p:spTree>
    <p:extLst>
      <p:ext uri="{BB962C8B-B14F-4D97-AF65-F5344CB8AC3E}">
        <p14:creationId xmlns:p14="http://schemas.microsoft.com/office/powerpoint/2010/main" val="73674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Fellowship Stipends</a:t>
            </a:r>
            <a:br>
              <a:rPr lang="en-US" dirty="0" smtClean="0"/>
            </a:br>
            <a:r>
              <a:rPr lang="en-US" dirty="0" smtClean="0"/>
              <a:t>(Not Earned Income)</a:t>
            </a:r>
            <a:endParaRPr lang="en-US" dirty="0"/>
          </a:p>
        </p:txBody>
      </p:sp>
      <p:sp>
        <p:nvSpPr>
          <p:cNvPr id="3" name="Content Placeholder 2"/>
          <p:cNvSpPr>
            <a:spLocks noGrp="1"/>
          </p:cNvSpPr>
          <p:nvPr>
            <p:ph idx="1"/>
          </p:nvPr>
        </p:nvSpPr>
        <p:spPr>
          <a:xfrm>
            <a:off x="457200" y="1798637"/>
            <a:ext cx="8229600" cy="4525963"/>
          </a:xfrm>
        </p:spPr>
        <p:txBody>
          <a:bodyPr>
            <a:noAutofit/>
          </a:bodyPr>
          <a:lstStyle/>
          <a:p>
            <a:r>
              <a:rPr lang="en-US" sz="2000" b="1" i="1" dirty="0" smtClean="0"/>
              <a:t>Regarding Students:</a:t>
            </a:r>
          </a:p>
          <a:p>
            <a:r>
              <a:rPr lang="en-US" sz="2000" dirty="0" smtClean="0"/>
              <a:t>Fellowship stipends received by a degree candidate and used for qualified expenses are generally excluded from income</a:t>
            </a:r>
          </a:p>
          <a:p>
            <a:r>
              <a:rPr lang="en-US" sz="2000" dirty="0" smtClean="0"/>
              <a:t>Qualified expenses include tuition and enrollment fees, books, supplies and equipment (must be required for all students) that are required for your course work</a:t>
            </a:r>
          </a:p>
          <a:p>
            <a:r>
              <a:rPr lang="en-US" sz="2000" dirty="0" smtClean="0"/>
              <a:t>Qualified expenses do not include room and board and other expenses such as travel</a:t>
            </a:r>
          </a:p>
          <a:p>
            <a:r>
              <a:rPr lang="en-US" sz="2000" dirty="0" smtClean="0"/>
              <a:t>You are responsible to report as taxable income (federal and state) the amount of a fellowship not used for qualifying expenses</a:t>
            </a:r>
          </a:p>
          <a:p>
            <a:r>
              <a:rPr lang="en-US" sz="2000" dirty="0" smtClean="0"/>
              <a:t>MIT will not provide any income or stipend summary (W-2 or 1042-S</a:t>
            </a:r>
            <a:r>
              <a:rPr lang="en-US" sz="2000" dirty="0" smtClean="0"/>
              <a:t>) unless your tax </a:t>
            </a:r>
            <a:r>
              <a:rPr lang="en-US" sz="2000" smtClean="0"/>
              <a:t>treaty applies</a:t>
            </a:r>
            <a:endParaRPr lang="en-US" sz="2000" dirty="0" smtClean="0"/>
          </a:p>
          <a:p>
            <a:r>
              <a:rPr lang="en-US" sz="2000" dirty="0" smtClean="0"/>
              <a:t>Consider estimated tax payments (paying tax quarterly in April, June, September and January)</a:t>
            </a:r>
          </a:p>
        </p:txBody>
      </p:sp>
      <p:grpSp>
        <p:nvGrpSpPr>
          <p:cNvPr id="4" name="Group 50"/>
          <p:cNvGrpSpPr>
            <a:grpSpLocks noChangeAspect="1"/>
          </p:cNvGrpSpPr>
          <p:nvPr/>
        </p:nvGrpSpPr>
        <p:grpSpPr bwMode="auto">
          <a:xfrm>
            <a:off x="7807325" y="5886450"/>
            <a:ext cx="879475" cy="666750"/>
            <a:chOff x="518032" y="-1032869"/>
            <a:chExt cx="6161413" cy="4678943"/>
          </a:xfrm>
        </p:grpSpPr>
        <p:grpSp>
          <p:nvGrpSpPr>
            <p:cNvPr id="5" name="Group 73"/>
            <p:cNvGrpSpPr>
              <a:grpSpLocks noChangeAspect="1"/>
            </p:cNvGrpSpPr>
            <p:nvPr/>
          </p:nvGrpSpPr>
          <p:grpSpPr bwMode="auto">
            <a:xfrm>
              <a:off x="4438637" y="-1032861"/>
              <a:ext cx="2240792" cy="2011550"/>
              <a:chOff x="1905000" y="5715000"/>
              <a:chExt cx="445770" cy="381000"/>
            </a:xfrm>
          </p:grpSpPr>
          <p:sp>
            <p:nvSpPr>
              <p:cNvPr id="9"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0"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1"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2"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3"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4"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5"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6"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7"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8"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19"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0"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1"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2"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3"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4"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5"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6"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7"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8"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29"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0"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1"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2"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6" name="Group 32"/>
            <p:cNvGrpSpPr>
              <a:grpSpLocks/>
            </p:cNvGrpSpPr>
            <p:nvPr/>
          </p:nvGrpSpPr>
          <p:grpSpPr bwMode="auto">
            <a:xfrm>
              <a:off x="518032" y="978681"/>
              <a:ext cx="4572000" cy="2667393"/>
              <a:chOff x="518032" y="978681"/>
              <a:chExt cx="4572000" cy="2667393"/>
            </a:xfrm>
          </p:grpSpPr>
          <p:sp>
            <p:nvSpPr>
              <p:cNvPr id="7"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8"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3" name="Slide Number Placeholder 32"/>
          <p:cNvSpPr>
            <a:spLocks noGrp="1"/>
          </p:cNvSpPr>
          <p:nvPr>
            <p:ph type="sldNum" sz="quarter" idx="12"/>
          </p:nvPr>
        </p:nvSpPr>
        <p:spPr/>
        <p:txBody>
          <a:bodyPr/>
          <a:lstStyle/>
          <a:p>
            <a:fld id="{D9A76D90-2454-4658-BC93-0350D266CC7D}" type="slidenum">
              <a:rPr lang="en-GB" smtClean="0"/>
              <a:pPr/>
              <a:t>2</a:t>
            </a:fld>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Fellowship Stipends</a:t>
            </a:r>
            <a:br>
              <a:rPr lang="en-US" dirty="0" smtClean="0"/>
            </a:br>
            <a:r>
              <a:rPr lang="en-US" dirty="0" smtClean="0"/>
              <a:t>(Not Earned Income)</a:t>
            </a:r>
            <a:endParaRPr lang="en-US" dirty="0"/>
          </a:p>
        </p:txBody>
      </p:sp>
      <p:sp>
        <p:nvSpPr>
          <p:cNvPr id="3" name="Content Placeholder 2"/>
          <p:cNvSpPr>
            <a:spLocks noGrp="1"/>
          </p:cNvSpPr>
          <p:nvPr>
            <p:ph idx="1"/>
          </p:nvPr>
        </p:nvSpPr>
        <p:spPr>
          <a:xfrm>
            <a:off x="457200" y="1646237"/>
            <a:ext cx="8229600" cy="4525963"/>
          </a:xfrm>
        </p:spPr>
        <p:txBody>
          <a:bodyPr>
            <a:noAutofit/>
          </a:bodyPr>
          <a:lstStyle/>
          <a:p>
            <a:r>
              <a:rPr lang="en-US" sz="2400" b="1" i="1" dirty="0" smtClean="0"/>
              <a:t>Regarding Postdoctoral Fellows:</a:t>
            </a:r>
          </a:p>
          <a:p>
            <a:r>
              <a:rPr lang="en-US" sz="2400" dirty="0" smtClean="0"/>
              <a:t>Fellowship stipends disbursed by MIT are subject to federal and state income taxes but not to Social Security or Medicare taxes</a:t>
            </a:r>
          </a:p>
          <a:p>
            <a:r>
              <a:rPr lang="en-US" sz="2400" dirty="0" smtClean="0"/>
              <a:t>MIT is not permitted to withhold income tax on stipend payments</a:t>
            </a:r>
          </a:p>
          <a:p>
            <a:r>
              <a:rPr lang="en-US" sz="2400" dirty="0" smtClean="0"/>
              <a:t>MIT will not provide any tax form</a:t>
            </a:r>
          </a:p>
          <a:p>
            <a:r>
              <a:rPr lang="en-US" sz="2400" dirty="0" smtClean="0"/>
              <a:t>You are responsible to report as taxable income (federal and state) the amount of a fellowship not used for qualified expenses</a:t>
            </a:r>
          </a:p>
          <a:p>
            <a:r>
              <a:rPr lang="en-US" sz="2400" dirty="0" smtClean="0"/>
              <a:t>Consider estimated tax payments (paying tax quarterly in April, June, September and January)</a:t>
            </a:r>
            <a:endParaRPr lang="en-US" sz="2400" dirty="0"/>
          </a:p>
        </p:txBody>
      </p:sp>
      <p:grpSp>
        <p:nvGrpSpPr>
          <p:cNvPr id="4" name="Group 50"/>
          <p:cNvGrpSpPr>
            <a:grpSpLocks noChangeAspect="1"/>
          </p:cNvGrpSpPr>
          <p:nvPr/>
        </p:nvGrpSpPr>
        <p:grpSpPr bwMode="auto">
          <a:xfrm>
            <a:off x="7807325" y="5886450"/>
            <a:ext cx="879475" cy="666750"/>
            <a:chOff x="518032" y="-1032869"/>
            <a:chExt cx="6161413" cy="4678943"/>
          </a:xfrm>
        </p:grpSpPr>
        <p:grpSp>
          <p:nvGrpSpPr>
            <p:cNvPr id="5" name="Group 73"/>
            <p:cNvGrpSpPr>
              <a:grpSpLocks noChangeAspect="1"/>
            </p:cNvGrpSpPr>
            <p:nvPr/>
          </p:nvGrpSpPr>
          <p:grpSpPr bwMode="auto">
            <a:xfrm>
              <a:off x="4438637" y="-1032861"/>
              <a:ext cx="2240792" cy="2011550"/>
              <a:chOff x="1905000" y="5715000"/>
              <a:chExt cx="445770" cy="381000"/>
            </a:xfrm>
          </p:grpSpPr>
          <p:sp>
            <p:nvSpPr>
              <p:cNvPr id="9"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0"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1"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2"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3"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4"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5"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6"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7"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8"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19"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0"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1"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2"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3"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4"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5"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6"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7"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8"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29"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0"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1"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2"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6" name="Group 32"/>
            <p:cNvGrpSpPr>
              <a:grpSpLocks/>
            </p:cNvGrpSpPr>
            <p:nvPr/>
          </p:nvGrpSpPr>
          <p:grpSpPr bwMode="auto">
            <a:xfrm>
              <a:off x="518032" y="978681"/>
              <a:ext cx="4572000" cy="2667393"/>
              <a:chOff x="518032" y="978681"/>
              <a:chExt cx="4572000" cy="2667393"/>
            </a:xfrm>
          </p:grpSpPr>
          <p:sp>
            <p:nvSpPr>
              <p:cNvPr id="7"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8"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3" name="Slide Number Placeholder 32"/>
          <p:cNvSpPr>
            <a:spLocks noGrp="1"/>
          </p:cNvSpPr>
          <p:nvPr>
            <p:ph type="sldNum" sz="quarter" idx="12"/>
          </p:nvPr>
        </p:nvSpPr>
        <p:spPr/>
        <p:txBody>
          <a:bodyPr/>
          <a:lstStyle/>
          <a:p>
            <a:fld id="{D9A76D90-2454-4658-BC93-0350D266CC7D}" type="slidenum">
              <a:rPr lang="en-GB" smtClean="0"/>
              <a:pPr/>
              <a:t>3</a:t>
            </a:fld>
            <a:endParaRPr lang="en-GB"/>
          </a:p>
        </p:txBody>
      </p:sp>
    </p:spTree>
    <p:extLst>
      <p:ext uri="{BB962C8B-B14F-4D97-AF65-F5344CB8AC3E}">
        <p14:creationId xmlns:p14="http://schemas.microsoft.com/office/powerpoint/2010/main" val="3213886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Taxable Stipends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Payment for services – TA and RA Assistantships and postdoctoral training</a:t>
            </a:r>
          </a:p>
          <a:p>
            <a:pPr lvl="1"/>
            <a:r>
              <a:rPr lang="en-US" dirty="0" smtClean="0"/>
              <a:t>Payments received for past, present or future services such as teaching, research or other services will generally be taxable</a:t>
            </a:r>
          </a:p>
          <a:p>
            <a:r>
              <a:rPr lang="en-US" dirty="0" smtClean="0"/>
              <a:t>For TA and RA, MIT will issue a Form W-2 and withhold based on the Form W-4 on file (federal and state)</a:t>
            </a:r>
          </a:p>
          <a:p>
            <a:r>
              <a:rPr lang="en-US" dirty="0" smtClean="0"/>
              <a:t>For postdoc fellowships, MIT will not issue any tax form</a:t>
            </a:r>
          </a:p>
          <a:p>
            <a:r>
              <a:rPr lang="en-US" dirty="0" smtClean="0"/>
              <a:t>Residents for tax purposes must pay tax on worldwide income (including foreign source fellowships)</a:t>
            </a:r>
          </a:p>
          <a:p>
            <a:pPr algn="r"/>
            <a:endParaRPr lang="en-US" dirty="0"/>
          </a:p>
        </p:txBody>
      </p:sp>
      <p:grpSp>
        <p:nvGrpSpPr>
          <p:cNvPr id="4" name="Group 50"/>
          <p:cNvGrpSpPr>
            <a:grpSpLocks noChangeAspect="1"/>
          </p:cNvGrpSpPr>
          <p:nvPr/>
        </p:nvGrpSpPr>
        <p:grpSpPr bwMode="auto">
          <a:xfrm>
            <a:off x="7597775" y="5886450"/>
            <a:ext cx="879475" cy="666750"/>
            <a:chOff x="518032" y="-1032869"/>
            <a:chExt cx="6161413" cy="4678943"/>
          </a:xfrm>
        </p:grpSpPr>
        <p:grpSp>
          <p:nvGrpSpPr>
            <p:cNvPr id="5" name="Group 73"/>
            <p:cNvGrpSpPr>
              <a:grpSpLocks noChangeAspect="1"/>
            </p:cNvGrpSpPr>
            <p:nvPr/>
          </p:nvGrpSpPr>
          <p:grpSpPr bwMode="auto">
            <a:xfrm>
              <a:off x="4438637" y="-1032861"/>
              <a:ext cx="2240792" cy="2011550"/>
              <a:chOff x="1905000" y="5715000"/>
              <a:chExt cx="445770" cy="381000"/>
            </a:xfrm>
          </p:grpSpPr>
          <p:sp>
            <p:nvSpPr>
              <p:cNvPr id="9"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0"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1"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2"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3"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4"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5"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6"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7"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8"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19"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0"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1"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2"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3"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4"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5"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6"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7"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8"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29"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0"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1"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2"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6" name="Group 32"/>
            <p:cNvGrpSpPr>
              <a:grpSpLocks/>
            </p:cNvGrpSpPr>
            <p:nvPr/>
          </p:nvGrpSpPr>
          <p:grpSpPr bwMode="auto">
            <a:xfrm>
              <a:off x="518032" y="978681"/>
              <a:ext cx="4572000" cy="2667393"/>
              <a:chOff x="518032" y="978681"/>
              <a:chExt cx="4572000" cy="2667393"/>
            </a:xfrm>
          </p:grpSpPr>
          <p:sp>
            <p:nvSpPr>
              <p:cNvPr id="7"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8"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3" name="Slide Number Placeholder 32"/>
          <p:cNvSpPr>
            <a:spLocks noGrp="1"/>
          </p:cNvSpPr>
          <p:nvPr>
            <p:ph type="sldNum" sz="quarter" idx="12"/>
          </p:nvPr>
        </p:nvSpPr>
        <p:spPr/>
        <p:txBody>
          <a:bodyPr/>
          <a:lstStyle/>
          <a:p>
            <a:fld id="{D9A76D90-2454-4658-BC93-0350D266CC7D}" type="slidenum">
              <a:rPr lang="en-GB" smtClean="0"/>
              <a:pPr/>
              <a:t>4</a:t>
            </a:fld>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Reporting</a:t>
            </a:r>
            <a:endParaRPr lang="en-US" dirty="0"/>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r>
              <a:rPr lang="en-US" dirty="0" smtClean="0"/>
              <a:t>If the only fellowships received are nontaxable because they are for tuition, books, etc., no tax form must be filed</a:t>
            </a:r>
          </a:p>
          <a:p>
            <a:r>
              <a:rPr lang="en-US" dirty="0" smtClean="0"/>
              <a:t>If all or part of the funds received are taxable (RA, TA, postdoc fellowship), report the taxable amount as follows:</a:t>
            </a:r>
          </a:p>
          <a:p>
            <a:pPr lvl="1"/>
            <a:r>
              <a:rPr lang="en-US" dirty="0" smtClean="0"/>
              <a:t>Form 1040</a:t>
            </a:r>
          </a:p>
          <a:p>
            <a:pPr lvl="2"/>
            <a:r>
              <a:rPr lang="en-US" dirty="0" smtClean="0"/>
              <a:t>Report the taxable amount on line 7</a:t>
            </a:r>
          </a:p>
          <a:p>
            <a:pPr lvl="2"/>
            <a:r>
              <a:rPr lang="en-US" dirty="0" smtClean="0"/>
              <a:t>If amount not reported on a Form W-2, enter “SCH” and the taxable amount on the dotted line next to line 7</a:t>
            </a:r>
          </a:p>
          <a:p>
            <a:pPr lvl="2"/>
            <a:r>
              <a:rPr lang="en-US" dirty="0" smtClean="0"/>
              <a:t>If paid as an independent contractor, report amounts on Schedule SE (Self-Employment) of Form 1040 and pay SE tax if net earnings are $400 or more</a:t>
            </a:r>
            <a:endParaRPr lang="en-US" dirty="0"/>
          </a:p>
        </p:txBody>
      </p:sp>
      <p:grpSp>
        <p:nvGrpSpPr>
          <p:cNvPr id="4" name="Group 50"/>
          <p:cNvGrpSpPr>
            <a:grpSpLocks noChangeAspect="1"/>
          </p:cNvGrpSpPr>
          <p:nvPr/>
        </p:nvGrpSpPr>
        <p:grpSpPr bwMode="auto">
          <a:xfrm>
            <a:off x="7597775" y="5962650"/>
            <a:ext cx="879475" cy="666750"/>
            <a:chOff x="518032" y="-1032869"/>
            <a:chExt cx="6161413" cy="4678943"/>
          </a:xfrm>
        </p:grpSpPr>
        <p:grpSp>
          <p:nvGrpSpPr>
            <p:cNvPr id="5" name="Group 73"/>
            <p:cNvGrpSpPr>
              <a:grpSpLocks noChangeAspect="1"/>
            </p:cNvGrpSpPr>
            <p:nvPr/>
          </p:nvGrpSpPr>
          <p:grpSpPr bwMode="auto">
            <a:xfrm>
              <a:off x="4438637" y="-1032861"/>
              <a:ext cx="2240792" cy="2011550"/>
              <a:chOff x="1905000" y="5715000"/>
              <a:chExt cx="445770" cy="381000"/>
            </a:xfrm>
          </p:grpSpPr>
          <p:sp>
            <p:nvSpPr>
              <p:cNvPr id="9"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0"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1"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2"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3"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4"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5"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6"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7"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8"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19"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0"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1"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2"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3"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4"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5"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6"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7"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8"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29"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0"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1"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2"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6" name="Group 32"/>
            <p:cNvGrpSpPr>
              <a:grpSpLocks/>
            </p:cNvGrpSpPr>
            <p:nvPr/>
          </p:nvGrpSpPr>
          <p:grpSpPr bwMode="auto">
            <a:xfrm>
              <a:off x="518032" y="978681"/>
              <a:ext cx="4572000" cy="2667393"/>
              <a:chOff x="518032" y="978681"/>
              <a:chExt cx="4572000" cy="2667393"/>
            </a:xfrm>
          </p:grpSpPr>
          <p:sp>
            <p:nvSpPr>
              <p:cNvPr id="7"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8"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3" name="Slide Number Placeholder 32"/>
          <p:cNvSpPr>
            <a:spLocks noGrp="1"/>
          </p:cNvSpPr>
          <p:nvPr>
            <p:ph type="sldNum" sz="quarter" idx="12"/>
          </p:nvPr>
        </p:nvSpPr>
        <p:spPr/>
        <p:txBody>
          <a:bodyPr/>
          <a:lstStyle/>
          <a:p>
            <a:fld id="{D9A76D90-2454-4658-BC93-0350D266CC7D}" type="slidenum">
              <a:rPr lang="en-GB" smtClean="0"/>
              <a:pPr/>
              <a:t>5</a:t>
            </a:fld>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Learning Credit</a:t>
            </a:r>
            <a:endParaRPr lang="en-US" dirty="0"/>
          </a:p>
        </p:txBody>
      </p:sp>
      <p:sp>
        <p:nvSpPr>
          <p:cNvPr id="3" name="Content Placeholder 2"/>
          <p:cNvSpPr>
            <a:spLocks noGrp="1"/>
          </p:cNvSpPr>
          <p:nvPr>
            <p:ph idx="1"/>
          </p:nvPr>
        </p:nvSpPr>
        <p:spPr>
          <a:xfrm>
            <a:off x="381000" y="1447800"/>
            <a:ext cx="8229600" cy="4525963"/>
          </a:xfrm>
        </p:spPr>
        <p:txBody>
          <a:bodyPr>
            <a:normAutofit lnSpcReduction="10000"/>
          </a:bodyPr>
          <a:lstStyle/>
          <a:p>
            <a:r>
              <a:rPr lang="en-US" dirty="0" smtClean="0"/>
              <a:t>A nonrefundable tax credit of 20% of up to $10,000 of qualified tuition and fees – credit cannot exceed $2,000 per return</a:t>
            </a:r>
          </a:p>
          <a:p>
            <a:r>
              <a:rPr lang="en-US" dirty="0" smtClean="0"/>
              <a:t>Only credit for graduate students</a:t>
            </a:r>
          </a:p>
          <a:p>
            <a:r>
              <a:rPr lang="en-US" dirty="0" smtClean="0"/>
              <a:t>AGI phase outs for 2014</a:t>
            </a:r>
          </a:p>
          <a:p>
            <a:pPr lvl="1"/>
            <a:r>
              <a:rPr lang="en-US" dirty="0" smtClean="0"/>
              <a:t>$128,000 married filing joint</a:t>
            </a:r>
          </a:p>
          <a:p>
            <a:pPr lvl="1"/>
            <a:r>
              <a:rPr lang="en-US" dirty="0" smtClean="0"/>
              <a:t>$64,000 single</a:t>
            </a:r>
          </a:p>
          <a:p>
            <a:r>
              <a:rPr lang="en-US" dirty="0" smtClean="0"/>
              <a:t>Must be for qualified expenses</a:t>
            </a:r>
          </a:p>
          <a:p>
            <a:r>
              <a:rPr lang="en-US" dirty="0" smtClean="0"/>
              <a:t>Must reduce for tax free parts of fellowships</a:t>
            </a:r>
          </a:p>
        </p:txBody>
      </p:sp>
      <p:grpSp>
        <p:nvGrpSpPr>
          <p:cNvPr id="4" name="Group 50"/>
          <p:cNvGrpSpPr>
            <a:grpSpLocks noChangeAspect="1"/>
          </p:cNvGrpSpPr>
          <p:nvPr/>
        </p:nvGrpSpPr>
        <p:grpSpPr bwMode="auto">
          <a:xfrm>
            <a:off x="8035925" y="6096000"/>
            <a:ext cx="879475" cy="666750"/>
            <a:chOff x="518032" y="-1032869"/>
            <a:chExt cx="6161413" cy="4678943"/>
          </a:xfrm>
        </p:grpSpPr>
        <p:grpSp>
          <p:nvGrpSpPr>
            <p:cNvPr id="5" name="Group 73"/>
            <p:cNvGrpSpPr>
              <a:grpSpLocks noChangeAspect="1"/>
            </p:cNvGrpSpPr>
            <p:nvPr/>
          </p:nvGrpSpPr>
          <p:grpSpPr bwMode="auto">
            <a:xfrm>
              <a:off x="4438637" y="-1032861"/>
              <a:ext cx="2240792" cy="2011550"/>
              <a:chOff x="1905000" y="5715000"/>
              <a:chExt cx="445770" cy="381000"/>
            </a:xfrm>
          </p:grpSpPr>
          <p:sp>
            <p:nvSpPr>
              <p:cNvPr id="9"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0"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1"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2"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3"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4"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5"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6"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7"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8"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19"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0"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1"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2"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3"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4"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5"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6"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7"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8"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29"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0"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1"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2"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6" name="Group 32"/>
            <p:cNvGrpSpPr>
              <a:grpSpLocks/>
            </p:cNvGrpSpPr>
            <p:nvPr/>
          </p:nvGrpSpPr>
          <p:grpSpPr bwMode="auto">
            <a:xfrm>
              <a:off x="518032" y="978681"/>
              <a:ext cx="4572000" cy="2667393"/>
              <a:chOff x="518032" y="978681"/>
              <a:chExt cx="4572000" cy="2667393"/>
            </a:xfrm>
          </p:grpSpPr>
          <p:sp>
            <p:nvSpPr>
              <p:cNvPr id="7"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8"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3" name="Slide Number Placeholder 32"/>
          <p:cNvSpPr>
            <a:spLocks noGrp="1"/>
          </p:cNvSpPr>
          <p:nvPr>
            <p:ph type="sldNum" sz="quarter" idx="12"/>
          </p:nvPr>
        </p:nvSpPr>
        <p:spPr/>
        <p:txBody>
          <a:bodyPr/>
          <a:lstStyle/>
          <a:p>
            <a:fld id="{D9A76D90-2454-4658-BC93-0350D266CC7D}" type="slidenum">
              <a:rPr lang="en-GB" smtClean="0"/>
              <a:pPr/>
              <a:t>6</a:t>
            </a:fld>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Loans – Interest Deduction</a:t>
            </a:r>
            <a:endParaRPr lang="en-US" dirty="0"/>
          </a:p>
        </p:txBody>
      </p:sp>
      <p:sp>
        <p:nvSpPr>
          <p:cNvPr id="4" name="Content Placeholder 3"/>
          <p:cNvSpPr>
            <a:spLocks noGrp="1"/>
          </p:cNvSpPr>
          <p:nvPr>
            <p:ph idx="1"/>
          </p:nvPr>
        </p:nvSpPr>
        <p:spPr/>
        <p:txBody>
          <a:bodyPr>
            <a:normAutofit lnSpcReduction="10000"/>
          </a:bodyPr>
          <a:lstStyle/>
          <a:p>
            <a:r>
              <a:rPr lang="en-US" dirty="0" smtClean="0"/>
              <a:t>Taxpayers are allowed to deduct up to $2,500 per year of interest paid on qualified education loans</a:t>
            </a:r>
          </a:p>
          <a:p>
            <a:r>
              <a:rPr lang="en-US" dirty="0" smtClean="0"/>
              <a:t>Loan must have been taken out solely to pay qualified education expenses</a:t>
            </a:r>
          </a:p>
          <a:p>
            <a:r>
              <a:rPr lang="en-US" dirty="0" smtClean="0"/>
              <a:t>Cannot be from a related person</a:t>
            </a:r>
          </a:p>
          <a:p>
            <a:r>
              <a:rPr lang="en-US" dirty="0" smtClean="0"/>
              <a:t>Ability to deduct phases out between $65,000 and $80,000 of AGI ($130,000 and $160,000 married filing joint)</a:t>
            </a:r>
            <a:endParaRPr lang="en-US" dirty="0"/>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9"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3" name="Slide Number Placeholder 2"/>
          <p:cNvSpPr>
            <a:spLocks noGrp="1"/>
          </p:cNvSpPr>
          <p:nvPr>
            <p:ph type="sldNum" sz="quarter" idx="12"/>
          </p:nvPr>
        </p:nvSpPr>
        <p:spPr/>
        <p:txBody>
          <a:bodyPr/>
          <a:lstStyle/>
          <a:p>
            <a:fld id="{D9A76D90-2454-4658-BC93-0350D266CC7D}" type="slidenum">
              <a:rPr lang="en-GB" smtClean="0"/>
              <a:pPr/>
              <a:t>7</a:t>
            </a:fld>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Options</a:t>
            </a:r>
            <a:endParaRPr lang="en-US" dirty="0"/>
          </a:p>
        </p:txBody>
      </p:sp>
      <p:sp>
        <p:nvSpPr>
          <p:cNvPr id="3" name="Content Placeholder 2"/>
          <p:cNvSpPr>
            <a:spLocks noGrp="1"/>
          </p:cNvSpPr>
          <p:nvPr>
            <p:ph idx="1"/>
          </p:nvPr>
        </p:nvSpPr>
        <p:spPr/>
        <p:txBody>
          <a:bodyPr/>
          <a:lstStyle/>
          <a:p>
            <a:r>
              <a:rPr lang="en-US" dirty="0" smtClean="0"/>
              <a:t>Software such as Turbotax (free online version for basic returns)</a:t>
            </a:r>
          </a:p>
          <a:p>
            <a:r>
              <a:rPr lang="en-US" dirty="0" smtClean="0"/>
              <a:t>http://www.irs.gov/uac/Free-File:-Do-Your-Federal-Taxes-for-Free</a:t>
            </a:r>
          </a:p>
          <a:p>
            <a:r>
              <a:rPr lang="en-US" dirty="0" smtClean="0"/>
              <a:t>IRS Volunteer Income Tax Assistance (“VITA”) program</a:t>
            </a:r>
          </a:p>
          <a:p>
            <a:r>
              <a:rPr lang="en-US" dirty="0" smtClean="0">
                <a:hlinkClick r:id="rId2"/>
              </a:rPr>
              <a:t>http://www.irs.gov/Individuals/Free-Tax-Return-Preparation-for-You-by-Volunteers</a:t>
            </a:r>
            <a:endParaRPr lang="en-US" dirty="0" smtClean="0"/>
          </a:p>
          <a:p>
            <a:pPr>
              <a:buNone/>
            </a:pPr>
            <a:endParaRPr lang="en-US" dirty="0"/>
          </a:p>
        </p:txBody>
      </p:sp>
      <p:grpSp>
        <p:nvGrpSpPr>
          <p:cNvPr id="5" name="Group 50"/>
          <p:cNvGrpSpPr>
            <a:grpSpLocks noChangeAspect="1"/>
          </p:cNvGrpSpPr>
          <p:nvPr/>
        </p:nvGrpSpPr>
        <p:grpSpPr bwMode="auto">
          <a:xfrm>
            <a:off x="7597775" y="5703888"/>
            <a:ext cx="879475" cy="666750"/>
            <a:chOff x="518032" y="-1032869"/>
            <a:chExt cx="6161413" cy="4678943"/>
          </a:xfrm>
        </p:grpSpPr>
        <p:grpSp>
          <p:nvGrpSpPr>
            <p:cNvPr id="6" name="Group 73"/>
            <p:cNvGrpSpPr>
              <a:grpSpLocks noChangeAspect="1"/>
            </p:cNvGrpSpPr>
            <p:nvPr/>
          </p:nvGrpSpPr>
          <p:grpSpPr bwMode="auto">
            <a:xfrm>
              <a:off x="4438637" y="-1032861"/>
              <a:ext cx="2240792" cy="2011550"/>
              <a:chOff x="1905000" y="5715000"/>
              <a:chExt cx="445770" cy="381000"/>
            </a:xfrm>
          </p:grpSpPr>
          <p:sp>
            <p:nvSpPr>
              <p:cNvPr id="10"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11"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12"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13"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14"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15"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16"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17"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18"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19"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20"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21"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sp>
            <p:nvSpPr>
              <p:cNvPr id="22" name="Rectangle 25"/>
              <p:cNvSpPr>
                <a:spLocks noChangeArrowheads="1"/>
              </p:cNvSpPr>
              <p:nvPr/>
            </p:nvSpPr>
            <p:spPr bwMode="gray">
              <a:xfrm>
                <a:off x="2293620" y="5988118"/>
                <a:ext cx="57150" cy="107882"/>
              </a:xfrm>
              <a:prstGeom prst="rect">
                <a:avLst/>
              </a:prstGeom>
              <a:solidFill>
                <a:srgbClr val="F445F6"/>
              </a:solidFill>
              <a:ln w="0">
                <a:noFill/>
                <a:miter lim="800000"/>
                <a:headEnd/>
                <a:tailEnd/>
              </a:ln>
            </p:spPr>
            <p:txBody>
              <a:bodyPr/>
              <a:lstStyle/>
              <a:p>
                <a:endParaRPr lang="en-GB"/>
              </a:p>
            </p:txBody>
          </p:sp>
          <p:sp>
            <p:nvSpPr>
              <p:cNvPr id="23" name="Rectangle 26"/>
              <p:cNvSpPr>
                <a:spLocks noChangeArrowheads="1"/>
              </p:cNvSpPr>
              <p:nvPr/>
            </p:nvSpPr>
            <p:spPr bwMode="gray">
              <a:xfrm>
                <a:off x="2132171" y="5757333"/>
                <a:ext cx="44291" cy="66914"/>
              </a:xfrm>
              <a:prstGeom prst="rect">
                <a:avLst/>
              </a:prstGeom>
              <a:solidFill>
                <a:srgbClr val="F6B67F"/>
              </a:solidFill>
              <a:ln w="0">
                <a:noFill/>
                <a:miter lim="800000"/>
                <a:headEnd/>
                <a:tailEnd/>
              </a:ln>
            </p:spPr>
            <p:txBody>
              <a:bodyPr/>
              <a:lstStyle/>
              <a:p>
                <a:endParaRPr lang="en-GB"/>
              </a:p>
            </p:txBody>
          </p:sp>
          <p:sp>
            <p:nvSpPr>
              <p:cNvPr id="24" name="Rectangle 27"/>
              <p:cNvSpPr>
                <a:spLocks noChangeArrowheads="1"/>
              </p:cNvSpPr>
              <p:nvPr/>
            </p:nvSpPr>
            <p:spPr bwMode="gray">
              <a:xfrm>
                <a:off x="1905000" y="5715000"/>
                <a:ext cx="227171" cy="42333"/>
              </a:xfrm>
              <a:prstGeom prst="rect">
                <a:avLst/>
              </a:prstGeom>
              <a:solidFill>
                <a:srgbClr val="F48F17"/>
              </a:solidFill>
              <a:ln w="0">
                <a:noFill/>
                <a:miter lim="800000"/>
                <a:headEnd/>
                <a:tailEnd/>
              </a:ln>
            </p:spPr>
            <p:txBody>
              <a:bodyPr/>
              <a:lstStyle/>
              <a:p>
                <a:endParaRPr lang="en-GB"/>
              </a:p>
            </p:txBody>
          </p:sp>
          <p:sp>
            <p:nvSpPr>
              <p:cNvPr id="25" name="Rectangle 28"/>
              <p:cNvSpPr>
                <a:spLocks noChangeArrowheads="1"/>
              </p:cNvSpPr>
              <p:nvPr/>
            </p:nvSpPr>
            <p:spPr bwMode="gray">
              <a:xfrm>
                <a:off x="1905000" y="5757333"/>
                <a:ext cx="227171" cy="66914"/>
              </a:xfrm>
              <a:prstGeom prst="rect">
                <a:avLst/>
              </a:prstGeom>
              <a:solidFill>
                <a:srgbClr val="EB660B"/>
              </a:solidFill>
              <a:ln w="0">
                <a:noFill/>
                <a:miter lim="800000"/>
                <a:headEnd/>
                <a:tailEnd/>
              </a:ln>
            </p:spPr>
            <p:txBody>
              <a:bodyPr/>
              <a:lstStyle/>
              <a:p>
                <a:endParaRPr lang="en-GB"/>
              </a:p>
            </p:txBody>
          </p:sp>
          <p:sp>
            <p:nvSpPr>
              <p:cNvPr id="26" name="Rectangle 29"/>
              <p:cNvSpPr>
                <a:spLocks noChangeArrowheads="1"/>
              </p:cNvSpPr>
              <p:nvPr/>
            </p:nvSpPr>
            <p:spPr bwMode="gray">
              <a:xfrm>
                <a:off x="2176462" y="5824247"/>
                <a:ext cx="117158" cy="163871"/>
              </a:xfrm>
              <a:prstGeom prst="rect">
                <a:avLst/>
              </a:prstGeom>
              <a:solidFill>
                <a:srgbClr val="F3BF09"/>
              </a:solidFill>
              <a:ln w="0">
                <a:noFill/>
                <a:miter lim="800000"/>
                <a:headEnd/>
                <a:tailEnd/>
              </a:ln>
            </p:spPr>
            <p:txBody>
              <a:bodyPr/>
              <a:lstStyle/>
              <a:p>
                <a:endParaRPr lang="en-GB"/>
              </a:p>
            </p:txBody>
          </p:sp>
          <p:sp>
            <p:nvSpPr>
              <p:cNvPr id="27" name="Rectangle 30"/>
              <p:cNvSpPr>
                <a:spLocks noChangeArrowheads="1"/>
              </p:cNvSpPr>
              <p:nvPr/>
            </p:nvSpPr>
            <p:spPr bwMode="gray">
              <a:xfrm>
                <a:off x="2176462" y="5988118"/>
                <a:ext cx="117158" cy="107882"/>
              </a:xfrm>
              <a:prstGeom prst="rect">
                <a:avLst/>
              </a:prstGeom>
              <a:solidFill>
                <a:srgbClr val="E93409"/>
              </a:solidFill>
              <a:ln w="0">
                <a:noFill/>
                <a:miter lim="800000"/>
                <a:headEnd/>
                <a:tailEnd/>
              </a:ln>
            </p:spPr>
            <p:txBody>
              <a:bodyPr/>
              <a:lstStyle/>
              <a:p>
                <a:endParaRPr lang="en-GB"/>
              </a:p>
            </p:txBody>
          </p:sp>
          <p:sp>
            <p:nvSpPr>
              <p:cNvPr id="28" name="Rectangle 31"/>
              <p:cNvSpPr>
                <a:spLocks noChangeArrowheads="1"/>
              </p:cNvSpPr>
              <p:nvPr/>
            </p:nvSpPr>
            <p:spPr bwMode="gray">
              <a:xfrm>
                <a:off x="2132171" y="5824247"/>
                <a:ext cx="44291" cy="163871"/>
              </a:xfrm>
              <a:prstGeom prst="rect">
                <a:avLst/>
              </a:prstGeom>
              <a:solidFill>
                <a:srgbClr val="EA8804"/>
              </a:solidFill>
              <a:ln w="0">
                <a:noFill/>
                <a:miter lim="800000"/>
                <a:headEnd/>
                <a:tailEnd/>
              </a:ln>
            </p:spPr>
            <p:txBody>
              <a:bodyPr/>
              <a:lstStyle/>
              <a:p>
                <a:endParaRPr lang="en-GB"/>
              </a:p>
            </p:txBody>
          </p:sp>
          <p:sp>
            <p:nvSpPr>
              <p:cNvPr id="29" name="Rectangle 32"/>
              <p:cNvSpPr>
                <a:spLocks noChangeArrowheads="1"/>
              </p:cNvSpPr>
              <p:nvPr/>
            </p:nvSpPr>
            <p:spPr bwMode="gray">
              <a:xfrm>
                <a:off x="2132171" y="5988118"/>
                <a:ext cx="44291" cy="107882"/>
              </a:xfrm>
              <a:prstGeom prst="rect">
                <a:avLst/>
              </a:prstGeom>
              <a:solidFill>
                <a:srgbClr val="E02504"/>
              </a:solidFill>
              <a:ln w="0">
                <a:noFill/>
                <a:miter lim="800000"/>
                <a:headEnd/>
                <a:tailEnd/>
              </a:ln>
            </p:spPr>
            <p:txBody>
              <a:bodyPr/>
              <a:lstStyle/>
              <a:p>
                <a:endParaRPr lang="en-GB"/>
              </a:p>
            </p:txBody>
          </p:sp>
          <p:sp>
            <p:nvSpPr>
              <p:cNvPr id="30" name="Freeform 33"/>
              <p:cNvSpPr>
                <a:spLocks/>
              </p:cNvSpPr>
              <p:nvPr/>
            </p:nvSpPr>
            <p:spPr bwMode="gray">
              <a:xfrm>
                <a:off x="1905000" y="5824247"/>
                <a:ext cx="227171" cy="163871"/>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 name="T21" fmla="*/ 0 w 159"/>
                  <a:gd name="T22" fmla="*/ 0 h 120"/>
                  <a:gd name="T23" fmla="*/ 159 w 15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endParaRPr lang="en-US"/>
              </a:p>
            </p:txBody>
          </p:sp>
          <p:sp>
            <p:nvSpPr>
              <p:cNvPr id="31" name="Rectangle 34"/>
              <p:cNvSpPr>
                <a:spLocks noChangeArrowheads="1"/>
              </p:cNvSpPr>
              <p:nvPr/>
            </p:nvSpPr>
            <p:spPr bwMode="gray">
              <a:xfrm>
                <a:off x="2046446" y="5988118"/>
                <a:ext cx="85725" cy="107882"/>
              </a:xfrm>
              <a:prstGeom prst="rect">
                <a:avLst/>
              </a:prstGeom>
              <a:solidFill>
                <a:srgbClr val="D61400"/>
              </a:solidFill>
              <a:ln w="0">
                <a:noFill/>
                <a:miter lim="800000"/>
                <a:headEnd/>
                <a:tailEnd/>
              </a:ln>
            </p:spPr>
            <p:txBody>
              <a:bodyPr/>
              <a:lstStyle/>
              <a:p>
                <a:endParaRPr lang="en-GB"/>
              </a:p>
            </p:txBody>
          </p:sp>
          <p:sp>
            <p:nvSpPr>
              <p:cNvPr id="32" name="Rectangle 35"/>
              <p:cNvSpPr>
                <a:spLocks noChangeArrowheads="1"/>
              </p:cNvSpPr>
              <p:nvPr/>
            </p:nvSpPr>
            <p:spPr bwMode="gray">
              <a:xfrm>
                <a:off x="1905000" y="5933495"/>
                <a:ext cx="141446" cy="54624"/>
              </a:xfrm>
              <a:prstGeom prst="rect">
                <a:avLst/>
              </a:prstGeom>
              <a:solidFill>
                <a:srgbClr val="C93C00"/>
              </a:solidFill>
              <a:ln w="0">
                <a:noFill/>
                <a:miter lim="800000"/>
                <a:headEnd/>
                <a:tailEnd/>
              </a:ln>
            </p:spPr>
            <p:txBody>
              <a:bodyPr/>
              <a:lstStyle/>
              <a:p>
                <a:endParaRPr lang="en-GB"/>
              </a:p>
            </p:txBody>
          </p:sp>
          <p:sp>
            <p:nvSpPr>
              <p:cNvPr id="33" name="Rectangle 36"/>
              <p:cNvSpPr>
                <a:spLocks noChangeArrowheads="1"/>
              </p:cNvSpPr>
              <p:nvPr/>
            </p:nvSpPr>
            <p:spPr bwMode="gray">
              <a:xfrm>
                <a:off x="1905000" y="5988118"/>
                <a:ext cx="141446" cy="107882"/>
              </a:xfrm>
              <a:prstGeom prst="rect">
                <a:avLst/>
              </a:prstGeom>
              <a:solidFill>
                <a:srgbClr val="C01000"/>
              </a:solidFill>
              <a:ln w="0">
                <a:noFill/>
                <a:miter lim="800000"/>
                <a:headEnd/>
                <a:tailEnd/>
              </a:ln>
            </p:spPr>
            <p:txBody>
              <a:bodyPr/>
              <a:lstStyle/>
              <a:p>
                <a:endParaRPr lang="en-GB"/>
              </a:p>
            </p:txBody>
          </p:sp>
        </p:grpSp>
        <p:grpSp>
          <p:nvGrpSpPr>
            <p:cNvPr id="7" name="Group 32"/>
            <p:cNvGrpSpPr>
              <a:grpSpLocks/>
            </p:cNvGrpSpPr>
            <p:nvPr/>
          </p:nvGrpSpPr>
          <p:grpSpPr bwMode="auto">
            <a:xfrm>
              <a:off x="518032" y="978681"/>
              <a:ext cx="4572000" cy="2667393"/>
              <a:chOff x="518032" y="978681"/>
              <a:chExt cx="4572000" cy="2667393"/>
            </a:xfrm>
          </p:grpSpPr>
          <p:sp>
            <p:nvSpPr>
              <p:cNvPr id="8" name="Rectangle 37"/>
              <p:cNvSpPr>
                <a:spLocks noChangeArrowheads="1"/>
              </p:cNvSpPr>
              <p:nvPr/>
            </p:nvSpPr>
            <p:spPr bwMode="black">
              <a:xfrm>
                <a:off x="3295650" y="978681"/>
                <a:ext cx="1143000" cy="263229"/>
              </a:xfrm>
              <a:prstGeom prst="rect">
                <a:avLst/>
              </a:prstGeom>
              <a:solidFill>
                <a:srgbClr val="A10000"/>
              </a:solidFill>
              <a:ln w="0">
                <a:noFill/>
                <a:miter lim="800000"/>
                <a:headEnd/>
                <a:tailEnd/>
              </a:ln>
            </p:spPr>
            <p:txBody>
              <a:bodyPr/>
              <a:lstStyle/>
              <a:p>
                <a:endParaRPr lang="en-GB"/>
              </a:p>
            </p:txBody>
          </p:sp>
          <p:sp>
            <p:nvSpPr>
              <p:cNvPr id="9" name="Freeform 7"/>
              <p:cNvSpPr>
                <a:spLocks noEditPoints="1"/>
              </p:cNvSpPr>
              <p:nvPr/>
            </p:nvSpPr>
            <p:spPr bwMode="black">
              <a:xfrm>
                <a:off x="518032" y="1922794"/>
                <a:ext cx="4572000" cy="1723280"/>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27"/>
                  <a:gd name="T178" fmla="*/ 0 h 1544"/>
                  <a:gd name="T179" fmla="*/ 4127 w 4127"/>
                  <a:gd name="T180" fmla="*/ 1544 h 1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US"/>
              </a:p>
            </p:txBody>
          </p:sp>
        </p:grpSp>
      </p:grpSp>
      <p:sp>
        <p:nvSpPr>
          <p:cNvPr id="4" name="Slide Number Placeholder 3"/>
          <p:cNvSpPr>
            <a:spLocks noGrp="1"/>
          </p:cNvSpPr>
          <p:nvPr>
            <p:ph type="sldNum" sz="quarter" idx="12"/>
          </p:nvPr>
        </p:nvSpPr>
        <p:spPr/>
        <p:txBody>
          <a:bodyPr/>
          <a:lstStyle/>
          <a:p>
            <a:fld id="{D9A76D90-2454-4658-BC93-0350D266CC7D}" type="slidenum">
              <a:rPr lang="en-GB" smtClean="0"/>
              <a:pPr/>
              <a:t>8</a:t>
            </a:fld>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 GradStudent_Fiscal_Info_V10_Page_1.jpg"/>
          <p:cNvPicPr>
            <a:picLocks noChangeAspect="1"/>
          </p:cNvPicPr>
          <p:nvPr/>
        </p:nvPicPr>
        <p:blipFill>
          <a:blip r:embed="rId2"/>
          <a:stretch>
            <a:fillRect/>
          </a:stretch>
        </p:blipFill>
        <p:spPr>
          <a:xfrm>
            <a:off x="-1828800" y="-2819400"/>
            <a:ext cx="13639800" cy="11506200"/>
          </a:xfrm>
          <a:prstGeom prst="rect">
            <a:avLst/>
          </a:prstGeom>
        </p:spPr>
      </p:pic>
      <p:sp>
        <p:nvSpPr>
          <p:cNvPr id="2" name="Slide Number Placeholder 1"/>
          <p:cNvSpPr>
            <a:spLocks noGrp="1"/>
          </p:cNvSpPr>
          <p:nvPr>
            <p:ph type="sldNum" sz="quarter" idx="12"/>
          </p:nvPr>
        </p:nvSpPr>
        <p:spPr/>
        <p:txBody>
          <a:bodyPr/>
          <a:lstStyle/>
          <a:p>
            <a:fld id="{D9A76D90-2454-4658-BC93-0350D266CC7D}" type="slidenum">
              <a:rPr lang="en-GB" smtClean="0"/>
              <a:pPr/>
              <a:t>9</a:t>
            </a:fld>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1258</TotalTime>
  <Words>1175</Words>
  <Application>Microsoft Macintosh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Tax Information for US Resident Students and Scholars</vt:lpstr>
      <vt:lpstr>Fellowship Stipends (Not Earned Income)</vt:lpstr>
      <vt:lpstr>Fellowship Stipends (Not Earned Income)</vt:lpstr>
      <vt:lpstr>Taxable Stipends</vt:lpstr>
      <vt:lpstr>Tax Reporting</vt:lpstr>
      <vt:lpstr>Lifetime Learning Credit</vt:lpstr>
      <vt:lpstr>Student Loans – Interest Deduction</vt:lpstr>
      <vt:lpstr>Filing Options</vt:lpstr>
      <vt:lpstr>PowerPoint Presentation</vt:lpstr>
      <vt:lpstr>PowerPoint Presentation</vt:lpstr>
      <vt:lpstr>PowerPoint Presentation</vt:lpstr>
      <vt:lpstr>PowerPoint Presentation</vt:lpstr>
      <vt:lpstr>PowerPoint Presentation</vt:lpstr>
      <vt:lpstr>The Affordable Care Act (“ACA”)</vt:lpstr>
      <vt:lpstr>Massachusetts Tax Filings</vt:lpstr>
      <vt:lpstr>Massachusetts Tax Filings</vt:lpstr>
      <vt:lpstr>Tax Form List</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rwagman001</dc:creator>
  <cp:lastModifiedBy>Emily Cheng</cp:lastModifiedBy>
  <cp:revision>76</cp:revision>
  <cp:lastPrinted>2015-03-30T23:09:04Z</cp:lastPrinted>
  <dcterms:created xsi:type="dcterms:W3CDTF">2013-03-27T17:14:21Z</dcterms:created>
  <dcterms:modified xsi:type="dcterms:W3CDTF">2015-04-02T16:21:06Z</dcterms:modified>
</cp:coreProperties>
</file>