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76" r:id="rId3"/>
    <p:sldId id="257" r:id="rId4"/>
    <p:sldId id="267" r:id="rId5"/>
    <p:sldId id="277" r:id="rId6"/>
    <p:sldId id="258" r:id="rId7"/>
    <p:sldId id="260" r:id="rId8"/>
    <p:sldId id="291" r:id="rId9"/>
    <p:sldId id="269" r:id="rId10"/>
    <p:sldId id="278" r:id="rId11"/>
    <p:sldId id="279" r:id="rId12"/>
    <p:sldId id="259" r:id="rId13"/>
    <p:sldId id="280" r:id="rId14"/>
    <p:sldId id="281" r:id="rId15"/>
    <p:sldId id="282" r:id="rId16"/>
    <p:sldId id="261" r:id="rId17"/>
    <p:sldId id="285" r:id="rId18"/>
    <p:sldId id="286" r:id="rId19"/>
    <p:sldId id="287" r:id="rId20"/>
    <p:sldId id="262" r:id="rId21"/>
    <p:sldId id="283" r:id="rId22"/>
    <p:sldId id="263" r:id="rId23"/>
    <p:sldId id="264" r:id="rId24"/>
    <p:sldId id="288" r:id="rId25"/>
    <p:sldId id="265" r:id="rId26"/>
    <p:sldId id="266" r:id="rId27"/>
    <p:sldId id="289" r:id="rId28"/>
    <p:sldId id="284" r:id="rId29"/>
    <p:sldId id="275" r:id="rId30"/>
    <p:sldId id="290" r:id="rId3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4" autoAdjust="0"/>
  </p:normalViewPr>
  <p:slideViewPr>
    <p:cSldViewPr>
      <p:cViewPr>
        <p:scale>
          <a:sx n="70" d="100"/>
          <a:sy n="70" d="100"/>
        </p:scale>
        <p:origin x="-966" y="162"/>
      </p:cViewPr>
      <p:guideLst>
        <p:guide orient="horz" pos="2160"/>
        <p:guide pos="2880"/>
      </p:guideLst>
    </p:cSldViewPr>
  </p:slideViewPr>
  <p:notesTextViewPr>
    <p:cViewPr>
      <p:scale>
        <a:sx n="1" d="1"/>
        <a:sy n="1" d="1"/>
      </p:scale>
      <p:origin x="0" y="0"/>
    </p:cViewPr>
  </p:notesTextViewPr>
  <p:sorterViewPr>
    <p:cViewPr>
      <p:scale>
        <a:sx n="100" d="100"/>
        <a:sy n="100" d="100"/>
      </p:scale>
      <p:origin x="0" y="3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1804"/>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3031" tIns="46516" rIns="93031" bIns="46516" rtlCol="0"/>
          <a:lstStyle>
            <a:lvl1pPr algn="r">
              <a:defRPr sz="1200"/>
            </a:lvl1pPr>
          </a:lstStyle>
          <a:p>
            <a:fld id="{A621C3A9-BAC7-4C01-8C93-6E3E33F4FC17}" type="datetimeFigureOut">
              <a:rPr lang="en-US" smtClean="0"/>
              <a:t>4/2/2015</a:t>
            </a:fld>
            <a:endParaRPr lang="en-US"/>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3037840" cy="461804"/>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3031" tIns="46516" rIns="93031" bIns="46516" rtlCol="0" anchor="b"/>
          <a:lstStyle>
            <a:lvl1pPr algn="r">
              <a:defRPr sz="1200"/>
            </a:lvl1pPr>
          </a:lstStyle>
          <a:p>
            <a:fld id="{3F328F5D-8075-4F41-97C7-01CA0930E51A}" type="slidenum">
              <a:rPr lang="en-US" smtClean="0"/>
              <a:t>‹#›</a:t>
            </a:fld>
            <a:endParaRPr lang="en-US"/>
          </a:p>
        </p:txBody>
      </p:sp>
    </p:spTree>
    <p:extLst>
      <p:ext uri="{BB962C8B-B14F-4D97-AF65-F5344CB8AC3E}">
        <p14:creationId xmlns:p14="http://schemas.microsoft.com/office/powerpoint/2010/main" val="181446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45502E-7833-4CA5-8E9A-C747E38703E0}" type="datetime1">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59580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EAC55-7BAC-4060-81DC-1E096386BECD}" type="datetime1">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47279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54999-CD20-41DE-B82D-E16E1A21AC98}" type="datetime1">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178102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2479D-C9D3-45EF-983F-F6A9608B8558}" type="datetime1">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363607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54E1B9-734C-4FC6-B416-235B36052F14}" type="datetime1">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159465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F3F27D-673D-4807-9103-BB9EF2576269}" type="datetime1">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405752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CA035-22EE-4319-9669-6F805591FCAA}" type="datetime1">
              <a:rPr lang="en-US" smtClean="0"/>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282538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230B4-E21B-4985-8C49-434A6E22A93C}" type="datetime1">
              <a:rPr lang="en-US" smtClean="0"/>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41517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794C3-0FB1-4471-A472-0FFA3E660B04}" type="datetime1">
              <a:rPr lang="en-US" smtClean="0"/>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208145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5D542-42C2-40F5-B01F-A2D922D41D8D}" type="datetime1">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352376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F90170-EBE9-4015-9D94-6ACB6908EDD3}" type="datetime1">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D4B83-032B-48E4-B678-9881BEE72B37}" type="slidenum">
              <a:rPr lang="en-US" smtClean="0"/>
              <a:t>‹#›</a:t>
            </a:fld>
            <a:endParaRPr lang="en-US"/>
          </a:p>
        </p:txBody>
      </p:sp>
    </p:spTree>
    <p:extLst>
      <p:ext uri="{BB962C8B-B14F-4D97-AF65-F5344CB8AC3E}">
        <p14:creationId xmlns:p14="http://schemas.microsoft.com/office/powerpoint/2010/main" val="205243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6EA81-4442-4766-810D-B72DDFB434C9}" type="datetime1">
              <a:rPr lang="en-US" smtClean="0"/>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D4B83-032B-48E4-B678-9881BEE72B37}" type="slidenum">
              <a:rPr lang="en-US" smtClean="0"/>
              <a:t>‹#›</a:t>
            </a:fld>
            <a:endParaRPr lang="en-US"/>
          </a:p>
        </p:txBody>
      </p:sp>
    </p:spTree>
    <p:extLst>
      <p:ext uri="{BB962C8B-B14F-4D97-AF65-F5344CB8AC3E}">
        <p14:creationId xmlns:p14="http://schemas.microsoft.com/office/powerpoint/2010/main" val="3711879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eb.mit.edu/scholars/mitonly/windstarlik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t>MIT U.S. Income Tax Presentation</a:t>
            </a:r>
            <a:r>
              <a:rPr lang="en-US" sz="4000" dirty="0"/>
              <a:t/>
            </a:r>
            <a:br>
              <a:rPr lang="en-US" sz="4000" dirty="0"/>
            </a:br>
            <a:r>
              <a:rPr lang="en-US" sz="4000" dirty="0" smtClean="0"/>
              <a:t>International Scholars, Nonresidents for Tax Purposes</a:t>
            </a:r>
            <a:endParaRPr lang="en-US" sz="4000" dirty="0"/>
          </a:p>
        </p:txBody>
      </p:sp>
      <p:sp>
        <p:nvSpPr>
          <p:cNvPr id="3" name="Subtitle 2"/>
          <p:cNvSpPr>
            <a:spLocks noGrp="1"/>
          </p:cNvSpPr>
          <p:nvPr>
            <p:ph type="subTitle" idx="1"/>
          </p:nvPr>
        </p:nvSpPr>
        <p:spPr/>
        <p:txBody>
          <a:bodyPr>
            <a:normAutofit fontScale="70000" lnSpcReduction="20000"/>
          </a:bodyPr>
          <a:lstStyle/>
          <a:p>
            <a:r>
              <a:rPr lang="en-US" dirty="0" smtClean="0"/>
              <a:t>PwC Boston</a:t>
            </a:r>
            <a:br>
              <a:rPr lang="en-US" dirty="0" smtClean="0"/>
            </a:br>
            <a:endParaRPr lang="en-US" dirty="0" smtClean="0"/>
          </a:p>
          <a:p>
            <a:r>
              <a:rPr lang="en-US" dirty="0" smtClean="0"/>
              <a:t>Nabih Daaboul</a:t>
            </a:r>
          </a:p>
          <a:p>
            <a:r>
              <a:rPr lang="en-US" dirty="0" smtClean="0"/>
              <a:t>Carol McNeil</a:t>
            </a:r>
          </a:p>
          <a:p>
            <a:r>
              <a:rPr lang="en-US" dirty="0" smtClean="0"/>
              <a:t>Rich Wagman</a:t>
            </a:r>
            <a:endParaRPr lang="en-US" dirty="0"/>
          </a:p>
        </p:txBody>
      </p:sp>
      <p:grpSp>
        <p:nvGrpSpPr>
          <p:cNvPr id="4" name="Group 50"/>
          <p:cNvGrpSpPr>
            <a:grpSpLocks noChangeAspect="1"/>
          </p:cNvGrpSpPr>
          <p:nvPr/>
        </p:nvGrpSpPr>
        <p:grpSpPr bwMode="auto">
          <a:xfrm>
            <a:off x="7597775" y="5703888"/>
            <a:ext cx="879475" cy="666750"/>
            <a:chOff x="518032" y="-1032869"/>
            <a:chExt cx="6161413" cy="4678943"/>
          </a:xfrm>
        </p:grpSpPr>
        <p:grpSp>
          <p:nvGrpSpPr>
            <p:cNvPr id="5" name="Group 73"/>
            <p:cNvGrpSpPr>
              <a:grpSpLocks noChangeAspect="1"/>
            </p:cNvGrpSpPr>
            <p:nvPr/>
          </p:nvGrpSpPr>
          <p:grpSpPr bwMode="auto">
            <a:xfrm>
              <a:off x="4438637" y="-1032861"/>
              <a:ext cx="2240792" cy="2011550"/>
              <a:chOff x="1905000" y="5715000"/>
              <a:chExt cx="445770" cy="381000"/>
            </a:xfrm>
          </p:grpSpPr>
          <p:sp>
            <p:nvSpPr>
              <p:cNvPr id="9"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0"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1"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2"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3"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4"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5"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6"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7"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8"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19"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0"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1"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2"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3"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4"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5"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6"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7"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8"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29"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0"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1"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2"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6" name="Group 32"/>
            <p:cNvGrpSpPr>
              <a:grpSpLocks/>
            </p:cNvGrpSpPr>
            <p:nvPr/>
          </p:nvGrpSpPr>
          <p:grpSpPr bwMode="auto">
            <a:xfrm>
              <a:off x="518032" y="978681"/>
              <a:ext cx="4572000" cy="2667393"/>
              <a:chOff x="518032" y="978681"/>
              <a:chExt cx="4572000" cy="2667393"/>
            </a:xfrm>
          </p:grpSpPr>
          <p:sp>
            <p:nvSpPr>
              <p:cNvPr id="7"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8" name="Freeform 7"/>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
        <p:nvSpPr>
          <p:cNvPr id="33" name="Slide Number Placeholder 32"/>
          <p:cNvSpPr>
            <a:spLocks noGrp="1"/>
          </p:cNvSpPr>
          <p:nvPr>
            <p:ph type="sldNum" sz="quarter" idx="12"/>
          </p:nvPr>
        </p:nvSpPr>
        <p:spPr/>
        <p:txBody>
          <a:bodyPr/>
          <a:lstStyle/>
          <a:p>
            <a:fld id="{45AD4B83-032B-48E4-B678-9881BEE72B37}" type="slidenum">
              <a:rPr lang="en-US" smtClean="0"/>
              <a:t>1</a:t>
            </a:fld>
            <a:endParaRPr lang="en-US"/>
          </a:p>
        </p:txBody>
      </p:sp>
    </p:spTree>
    <p:extLst>
      <p:ext uri="{BB962C8B-B14F-4D97-AF65-F5344CB8AC3E}">
        <p14:creationId xmlns:p14="http://schemas.microsoft.com/office/powerpoint/2010/main" val="261584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4000" dirty="0" smtClean="0"/>
              <a:t>Independent Contractor Payments or Honoraria</a:t>
            </a:r>
            <a:endParaRPr lang="en-US" sz="4000" dirty="0"/>
          </a:p>
        </p:txBody>
      </p:sp>
      <p:sp>
        <p:nvSpPr>
          <p:cNvPr id="3" name="Content Placeholder 2"/>
          <p:cNvSpPr>
            <a:spLocks noGrp="1"/>
          </p:cNvSpPr>
          <p:nvPr>
            <p:ph idx="1"/>
          </p:nvPr>
        </p:nvSpPr>
        <p:spPr>
          <a:xfrm>
            <a:off x="457200" y="2057400"/>
            <a:ext cx="8229600" cy="4373563"/>
          </a:xfrm>
        </p:spPr>
        <p:txBody>
          <a:bodyPr>
            <a:normAutofit lnSpcReduction="10000"/>
          </a:bodyPr>
          <a:lstStyle/>
          <a:p>
            <a:r>
              <a:rPr lang="en-US" dirty="0" smtClean="0"/>
              <a:t>Honoraria generally have income tax withheld at a flat rate of 30% unless excluded from tax by a tax treaty between the US and the scholar’s foreign country of residence. Form 1099 is sent at year end.</a:t>
            </a:r>
          </a:p>
          <a:p>
            <a:r>
              <a:rPr lang="en-US" dirty="0" smtClean="0"/>
              <a:t>Massachusetts tax might not be withheld but income may still need to be reported. Refer to Massachusetts income tax slides at end of this presentation.</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10</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55185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Travel Reimbursements</a:t>
            </a:r>
            <a:endParaRPr lang="en-US" dirty="0"/>
          </a:p>
        </p:txBody>
      </p:sp>
      <p:sp>
        <p:nvSpPr>
          <p:cNvPr id="3" name="Content Placeholder 2"/>
          <p:cNvSpPr>
            <a:spLocks noGrp="1"/>
          </p:cNvSpPr>
          <p:nvPr>
            <p:ph idx="1"/>
          </p:nvPr>
        </p:nvSpPr>
        <p:spPr/>
        <p:txBody>
          <a:bodyPr>
            <a:normAutofit lnSpcReduction="10000"/>
          </a:bodyPr>
          <a:lstStyle/>
          <a:p>
            <a:r>
              <a:rPr lang="en-US" dirty="0" smtClean="0"/>
              <a:t>Travel reimbursements are generally not taxed as long as they are paid in accordance with an employer’s written reimbursement policy and travel receipts are submitted to the employer for reimbursement.</a:t>
            </a:r>
          </a:p>
          <a:p>
            <a:r>
              <a:rPr lang="en-US" dirty="0" smtClean="0"/>
              <a:t>The travel must be required by the employer in order to be considered tax free.</a:t>
            </a:r>
          </a:p>
          <a:p>
            <a:r>
              <a:rPr lang="en-US" dirty="0" smtClean="0"/>
              <a:t>Travel funds paid to </a:t>
            </a:r>
            <a:r>
              <a:rPr lang="en-US" b="1" dirty="0" smtClean="0"/>
              <a:t>nonemployees</a:t>
            </a:r>
            <a:r>
              <a:rPr lang="en-US" dirty="0" smtClean="0"/>
              <a:t> are reportable and often taxable.</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11</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39192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Income Tax Treaties</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12</a:t>
            </a:fld>
            <a:endParaRPr lang="en-US"/>
          </a:p>
        </p:txBody>
      </p:sp>
      <p:sp>
        <p:nvSpPr>
          <p:cNvPr id="3" name="Content Placeholder 2"/>
          <p:cNvSpPr>
            <a:spLocks noGrp="1"/>
          </p:cNvSpPr>
          <p:nvPr>
            <p:ph idx="1"/>
          </p:nvPr>
        </p:nvSpPr>
        <p:spPr/>
        <p:txBody>
          <a:bodyPr>
            <a:normAutofit fontScale="70000" lnSpcReduction="20000"/>
          </a:bodyPr>
          <a:lstStyle/>
          <a:p>
            <a:r>
              <a:rPr lang="en-US" dirty="0" smtClean="0"/>
              <a:t>Armenia, Australia, Austria, Azerbaijan, Bangladesh, Barbados, Belarus, Belgium, Bulgaria, Canada, China, Cyprus, Czech Republic, Denmark, Egypt, Estonia, Finland, France, Georgia, Germany, Greece, Hungary, Iceland, India, Indonesia, Ireland, Israel, Italy, Jamaica, Japan, Kazakhstan, South Korea, Kyrgyzstan, Latvia, Lithuania, Luxembourg, Malta, Mexico, Moldova, Morocco, Netherlands, New Zealand, Norway, Pakistan, Philippines, Poland, Portugal, Romania, Russia, Slovak Republic, Slovenia, South Africa, Spain, Sri Lanka, Sweden, Switzerland, Tajikistan, Thailand, Trinidad and Tobago, Tunisia, Turkey, Turkmenistan, Ukraine, United Kingdom, Uzbekistan, Venezuela</a:t>
            </a:r>
            <a:br>
              <a:rPr lang="en-US" dirty="0" smtClean="0"/>
            </a:br>
            <a:endParaRPr lang="en-US" dirty="0" smtClean="0"/>
          </a:p>
          <a:p>
            <a:r>
              <a:rPr lang="en-US" dirty="0" smtClean="0"/>
              <a:t>IRS Publications 515 and 901 detail the benefits available to nonresident aliens taking advantage of tax treaties</a:t>
            </a:r>
            <a:endParaRPr lang="en-US" dirty="0"/>
          </a:p>
        </p:txBody>
      </p:sp>
      <p:grpSp>
        <p:nvGrpSpPr>
          <p:cNvPr id="6" name="Group 50"/>
          <p:cNvGrpSpPr>
            <a:grpSpLocks noChangeAspect="1"/>
          </p:cNvGrpSpPr>
          <p:nvPr/>
        </p:nvGrpSpPr>
        <p:grpSpPr bwMode="auto">
          <a:xfrm>
            <a:off x="7597775" y="5703888"/>
            <a:ext cx="879475" cy="666750"/>
            <a:chOff x="518032" y="-1032869"/>
            <a:chExt cx="6161413" cy="4678943"/>
          </a:xfrm>
        </p:grpSpPr>
        <p:grpSp>
          <p:nvGrpSpPr>
            <p:cNvPr id="7" name="Group 73"/>
            <p:cNvGrpSpPr>
              <a:grpSpLocks noChangeAspect="1"/>
            </p:cNvGrpSpPr>
            <p:nvPr/>
          </p:nvGrpSpPr>
          <p:grpSpPr bwMode="auto">
            <a:xfrm>
              <a:off x="4438637" y="-1032861"/>
              <a:ext cx="2240792" cy="2011550"/>
              <a:chOff x="1905000" y="5715000"/>
              <a:chExt cx="445770" cy="381000"/>
            </a:xfrm>
          </p:grpSpPr>
          <p:sp>
            <p:nvSpPr>
              <p:cNvPr id="11"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2"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3"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4"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5"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6"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7"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8"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9"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20"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1"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2"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3"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4"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5"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6"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7"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8"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9"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30"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1"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2"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3"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4"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8" name="Group 32"/>
            <p:cNvGrpSpPr>
              <a:grpSpLocks/>
            </p:cNvGrpSpPr>
            <p:nvPr/>
          </p:nvGrpSpPr>
          <p:grpSpPr bwMode="auto">
            <a:xfrm>
              <a:off x="518032" y="978681"/>
              <a:ext cx="4572000" cy="2667393"/>
              <a:chOff x="518032" y="978681"/>
              <a:chExt cx="4572000" cy="2667393"/>
            </a:xfrm>
          </p:grpSpPr>
          <p:sp>
            <p:nvSpPr>
              <p:cNvPr id="9"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10" name="Freeform 9"/>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9661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FICA Tax </a:t>
            </a:r>
            <a:br>
              <a:rPr lang="en-US" dirty="0" smtClean="0"/>
            </a:br>
            <a:r>
              <a:rPr lang="en-US" dirty="0" smtClean="0"/>
              <a:t>Social Security and Medicare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Employee wages paid by MIT are subject to the Social Security portion (6.2%) and the Medicare portion (1.45%). Both of these taxes are withheld from wages as they are paid. Special exemptions are available for FICA withholding as follows:</a:t>
            </a:r>
          </a:p>
          <a:p>
            <a:pPr lvl="1"/>
            <a:r>
              <a:rPr lang="en-US" dirty="0" smtClean="0"/>
              <a:t>A social security agreement between the US and the Scholar’s country of residence could exclude wages from FICA</a:t>
            </a:r>
          </a:p>
          <a:p>
            <a:pPr lvl="1"/>
            <a:r>
              <a:rPr lang="en-US" dirty="0" smtClean="0"/>
              <a:t>Services performed by visitors temporarily in the US on F-1, J-1 or M-1 visas are exempt as long as services are consistent with the purpose of the visa status and the visitor is classified as a nonresident</a:t>
            </a:r>
          </a:p>
          <a:p>
            <a:pPr lvl="1"/>
            <a:r>
              <a:rPr lang="en-US" dirty="0" smtClean="0"/>
              <a:t>Wages are exempt from FICA if services are performed for a foreign government or an international organization</a:t>
            </a:r>
          </a:p>
          <a:p>
            <a:pPr lvl="1"/>
            <a:r>
              <a:rPr lang="en-US" dirty="0" smtClean="0"/>
              <a:t>A person exempt from counting days under the Substantial Presence Test is exempt from FICA</a:t>
            </a:r>
          </a:p>
        </p:txBody>
      </p:sp>
      <p:sp>
        <p:nvSpPr>
          <p:cNvPr id="4" name="Slide Number Placeholder 3"/>
          <p:cNvSpPr>
            <a:spLocks noGrp="1"/>
          </p:cNvSpPr>
          <p:nvPr>
            <p:ph type="sldNum" sz="quarter" idx="12"/>
          </p:nvPr>
        </p:nvSpPr>
        <p:spPr/>
        <p:txBody>
          <a:bodyPr/>
          <a:lstStyle/>
          <a:p>
            <a:fld id="{45AD4B83-032B-48E4-B678-9881BEE72B37}" type="slidenum">
              <a:rPr lang="en-US" smtClean="0"/>
              <a:t>13</a:t>
            </a:fld>
            <a:endParaRPr lang="en-US" dirty="0"/>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53540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Massachusetts State Income Tax</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employee wages that a scholar receives from MIT are generally considered income for state income tax purposes. In general, MIT will withhold state taxes in the same manner discussed above for Federal purposes.</a:t>
            </a:r>
          </a:p>
          <a:p>
            <a:r>
              <a:rPr lang="en-US" dirty="0" smtClean="0"/>
              <a:t>If treaty applies at federal level, it should apply at the Massachusetts level as well.</a:t>
            </a:r>
          </a:p>
          <a:p>
            <a:r>
              <a:rPr lang="en-US" dirty="0" smtClean="0"/>
              <a:t>Independent contractor payments/honoraria are considered taxable income for state purposes unless exempt from state tax by treaty.</a:t>
            </a:r>
          </a:p>
          <a:p>
            <a:r>
              <a:rPr lang="en-US" dirty="0" smtClean="0"/>
              <a:t>US Source Fellowships: MIT will not withhold for Massachusetts taxes.</a:t>
            </a:r>
          </a:p>
          <a:p>
            <a:r>
              <a:rPr lang="en-US" dirty="0" smtClean="0"/>
              <a:t>Consider estimated </a:t>
            </a:r>
            <a:r>
              <a:rPr lang="en-US" dirty="0"/>
              <a:t>tax payments (paying taxes as income is earned – generally each quarter instead of paying at the end of the year). Quarterly payments are due on April 15, June 15, September 15 and January 15.</a:t>
            </a:r>
          </a:p>
          <a:p>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14</a:t>
            </a:fld>
            <a:endParaRPr lang="en-US" dirty="0"/>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43173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 from Withholding Tax</a:t>
            </a:r>
            <a:endParaRPr lang="en-US" dirty="0"/>
          </a:p>
        </p:txBody>
      </p:sp>
      <p:sp>
        <p:nvSpPr>
          <p:cNvPr id="3" name="Content Placeholder 2"/>
          <p:cNvSpPr>
            <a:spLocks noGrp="1"/>
          </p:cNvSpPr>
          <p:nvPr>
            <p:ph idx="1"/>
          </p:nvPr>
        </p:nvSpPr>
        <p:spPr/>
        <p:txBody>
          <a:bodyPr>
            <a:normAutofit lnSpcReduction="10000"/>
          </a:bodyPr>
          <a:lstStyle/>
          <a:p>
            <a:r>
              <a:rPr lang="en-US" dirty="0" smtClean="0"/>
              <a:t>The following items of income are generally exempt from US or State income tax withholding</a:t>
            </a:r>
          </a:p>
          <a:p>
            <a:pPr lvl="1"/>
            <a:r>
              <a:rPr lang="en-US" dirty="0" smtClean="0"/>
              <a:t>Foreign source income that comes from a payor outside the US to a nonresident alien </a:t>
            </a:r>
          </a:p>
          <a:p>
            <a:pPr lvl="1"/>
            <a:r>
              <a:rPr lang="en-US" dirty="0" smtClean="0"/>
              <a:t>Tax treaty exclusions </a:t>
            </a:r>
          </a:p>
          <a:p>
            <a:pPr lvl="2"/>
            <a:r>
              <a:rPr lang="en-US" b="1" i="1" dirty="0" smtClean="0"/>
              <a:t>Note – Treaties differ and should be discussed with the MIT payroll office</a:t>
            </a:r>
          </a:p>
          <a:p>
            <a:pPr lvl="1"/>
            <a:r>
              <a:rPr lang="en-US" dirty="0" smtClean="0"/>
              <a:t>Reimbursements, such as employee travel and other.</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15</a:t>
            </a:fld>
            <a:endParaRPr lang="en-US" dirty="0"/>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649398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Number or ITIN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IRS regulations require a nonresident alien to have either a social security number (“SSN”) or individual taxpayer identification number (“ITIN”) to claim income tax treaty benefits</a:t>
            </a:r>
          </a:p>
          <a:p>
            <a:r>
              <a:rPr lang="en-US" b="1" i="1" dirty="0"/>
              <a:t>NOTE – the process to receive either a SSN or ITIN is complex and can not be completed quickly. Planning well ahead before filing tax returns is </a:t>
            </a:r>
            <a:r>
              <a:rPr lang="en-US" b="1" i="1" dirty="0" smtClean="0"/>
              <a:t>essential.</a:t>
            </a:r>
            <a:endParaRPr lang="en-US" dirty="0" smtClean="0"/>
          </a:p>
          <a:p>
            <a:r>
              <a:rPr lang="en-US" dirty="0" smtClean="0"/>
              <a:t>Social security numbers can be obtained at the local Social Security Administration Office and are generally available to noncitizens authorized to work in the US</a:t>
            </a:r>
          </a:p>
          <a:p>
            <a:r>
              <a:rPr lang="en-US" b="1" dirty="0" smtClean="0"/>
              <a:t>ITINs are available only if you do not qualify for a social security number</a:t>
            </a:r>
          </a:p>
        </p:txBody>
      </p:sp>
      <p:sp>
        <p:nvSpPr>
          <p:cNvPr id="4" name="Slide Number Placeholder 3"/>
          <p:cNvSpPr>
            <a:spLocks noGrp="1"/>
          </p:cNvSpPr>
          <p:nvPr>
            <p:ph type="sldNum" sz="quarter" idx="12"/>
          </p:nvPr>
        </p:nvSpPr>
        <p:spPr/>
        <p:txBody>
          <a:bodyPr/>
          <a:lstStyle/>
          <a:p>
            <a:fld id="{45AD4B83-032B-48E4-B678-9881BEE72B37}" type="slidenum">
              <a:rPr lang="en-US" smtClean="0"/>
              <a:t>16</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43927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Needs an ITIN?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IRS issues ITINs to foreign nationals and others who have federal tax reporting or filing requirements and do not qualify for SSNs.</a:t>
            </a:r>
          </a:p>
          <a:p>
            <a:r>
              <a:rPr lang="en-US" dirty="0" smtClean="0"/>
              <a:t>A nonresident alien individual not eligible for a SSN who is required to file a US income tax return only to claim a refund of tax under the provisions of a US tax treaty needs an ITIN.</a:t>
            </a:r>
          </a:p>
          <a:p>
            <a:r>
              <a:rPr lang="en-US" dirty="0" smtClean="0"/>
              <a:t>Other examples of individuals who need ITINs include:</a:t>
            </a:r>
          </a:p>
          <a:p>
            <a:pPr lvl="1"/>
            <a:r>
              <a:rPr lang="en-US" dirty="0" smtClean="0"/>
              <a:t>A nonresident alien required to file a US income tax return</a:t>
            </a:r>
          </a:p>
          <a:p>
            <a:pPr lvl="1"/>
            <a:r>
              <a:rPr lang="en-US" dirty="0" smtClean="0"/>
              <a:t>A US resident alien (based on days present in the US) filing a US income tax return</a:t>
            </a:r>
          </a:p>
          <a:p>
            <a:pPr lvl="1"/>
            <a:r>
              <a:rPr lang="en-US" dirty="0" smtClean="0"/>
              <a:t>A dependent or spouse of a resident alien</a:t>
            </a:r>
          </a:p>
          <a:p>
            <a:pPr lvl="1"/>
            <a:r>
              <a:rPr lang="en-US" dirty="0" smtClean="0"/>
              <a:t>A dependent or spouse of a nonresident alien visa holder</a:t>
            </a:r>
          </a:p>
          <a:p>
            <a:pPr lvl="1"/>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17</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78911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 for an ITIN</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To obtain an ITIN, you must complete IRS Form W-7, </a:t>
            </a:r>
            <a:r>
              <a:rPr lang="en-US" i="1" dirty="0" smtClean="0"/>
              <a:t>IRS Application for Individual Taxpayer Identification Number</a:t>
            </a:r>
          </a:p>
          <a:p>
            <a:r>
              <a:rPr lang="en-US" dirty="0" smtClean="0"/>
              <a:t>Most often, you will request an ITIN as part of filing your US income tax return</a:t>
            </a:r>
          </a:p>
          <a:p>
            <a:r>
              <a:rPr lang="en-US" dirty="0" smtClean="0"/>
              <a:t>You attach the Form W-7 to the front page of your valid federal income tax return</a:t>
            </a:r>
          </a:p>
          <a:p>
            <a:r>
              <a:rPr lang="en-US" dirty="0" smtClean="0"/>
              <a:t>You must include proof of identity document(s) with your application</a:t>
            </a:r>
          </a:p>
          <a:p>
            <a:r>
              <a:rPr lang="en-US" dirty="0" smtClean="0"/>
              <a:t>If you choose to send in your original passport with your application, no other documents are required</a:t>
            </a:r>
          </a:p>
          <a:p>
            <a:r>
              <a:rPr lang="en-US" dirty="0" smtClean="0"/>
              <a:t>If you wish to send copies of documents as long as they are either certified by the issuing agency or you have them certified at a US Embassy or Consulate office (it is highly recommended you call in advance to insure these services can be performed)</a:t>
            </a:r>
          </a:p>
          <a:p>
            <a:r>
              <a:rPr lang="en-US" dirty="0" smtClean="0"/>
              <a:t>If you are using certified copies  of documents to prove your foreign status or identity, two of the following documents must be included (at least one must include a photograph – note, a photograph is not required for a dependent under the age of 14 or the age of 18 if a student):</a:t>
            </a:r>
          </a:p>
          <a:p>
            <a:pPr lvl="1"/>
            <a:r>
              <a:rPr lang="en-US" dirty="0" smtClean="0"/>
              <a:t>US Citizenship and Immigration Services (USCIS) photo identification</a:t>
            </a:r>
          </a:p>
          <a:p>
            <a:pPr lvl="1"/>
            <a:r>
              <a:rPr lang="en-US" dirty="0" smtClean="0"/>
              <a:t>Visa issued by US Department of State</a:t>
            </a:r>
          </a:p>
          <a:p>
            <a:pPr lvl="1"/>
            <a:r>
              <a:rPr lang="en-US" dirty="0" smtClean="0"/>
              <a:t>US driver’s license</a:t>
            </a:r>
          </a:p>
          <a:p>
            <a:pPr lvl="1"/>
            <a:r>
              <a:rPr lang="en-US" dirty="0" smtClean="0"/>
              <a:t>US military identification card</a:t>
            </a:r>
          </a:p>
          <a:p>
            <a:pPr lvl="1"/>
            <a:r>
              <a:rPr lang="en-US" dirty="0" smtClean="0"/>
              <a:t>Foreign diver’s license</a:t>
            </a:r>
          </a:p>
          <a:p>
            <a:pPr lvl="1"/>
            <a:r>
              <a:rPr lang="en-US" dirty="0" smtClean="0"/>
              <a:t>Foreign military identification card</a:t>
            </a:r>
          </a:p>
          <a:p>
            <a:pPr lvl="1"/>
            <a:r>
              <a:rPr lang="en-US" dirty="0" smtClean="0"/>
              <a:t>National identification card</a:t>
            </a:r>
          </a:p>
          <a:p>
            <a:pPr lvl="1"/>
            <a:r>
              <a:rPr lang="en-US" dirty="0" smtClean="0"/>
              <a:t>US state identification card</a:t>
            </a:r>
          </a:p>
          <a:p>
            <a:pPr lvl="1"/>
            <a:r>
              <a:rPr lang="en-US" dirty="0" smtClean="0"/>
              <a:t>Foreign voter’s registration card</a:t>
            </a:r>
          </a:p>
          <a:p>
            <a:pPr lvl="1"/>
            <a:r>
              <a:rPr lang="en-US" dirty="0" smtClean="0"/>
              <a:t>Civil birth certificate*</a:t>
            </a:r>
          </a:p>
          <a:p>
            <a:pPr lvl="1"/>
            <a:r>
              <a:rPr lang="en-US" dirty="0" smtClean="0"/>
              <a:t>Medical records (valid only for dependents under age 6)*</a:t>
            </a:r>
          </a:p>
          <a:p>
            <a:pPr lvl="1"/>
            <a:r>
              <a:rPr lang="en-US" dirty="0" smtClean="0"/>
              <a:t>School records (valid only for dependents under age 14 or 18 if a student)*</a:t>
            </a:r>
            <a:br>
              <a:rPr lang="en-US" dirty="0" smtClean="0"/>
            </a:br>
            <a:r>
              <a:rPr lang="en-US" dirty="0" smtClean="0"/>
              <a:t/>
            </a:r>
            <a:br>
              <a:rPr lang="en-US" dirty="0" smtClean="0"/>
            </a:br>
            <a:r>
              <a:rPr lang="en-US" dirty="0" smtClean="0"/>
              <a:t>*Can be used only if foreign documents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18</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55035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 for an ITIN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Where to apply</a:t>
            </a:r>
          </a:p>
          <a:p>
            <a:pPr lvl="1"/>
            <a:r>
              <a:rPr lang="en-US" b="1" dirty="0" smtClean="0"/>
              <a:t>By mail. </a:t>
            </a:r>
            <a:r>
              <a:rPr lang="en-US" dirty="0" smtClean="0"/>
              <a:t>Mail Form W-7, your tax return and identifying documents to</a:t>
            </a:r>
            <a:br>
              <a:rPr lang="en-US" dirty="0" smtClean="0"/>
            </a:br>
            <a:r>
              <a:rPr lang="en-US" dirty="0" smtClean="0"/>
              <a:t/>
            </a:r>
            <a:br>
              <a:rPr lang="en-US" dirty="0" smtClean="0"/>
            </a:br>
            <a:r>
              <a:rPr lang="en-US" dirty="0" smtClean="0"/>
              <a:t>Internal Revenue Service</a:t>
            </a:r>
            <a:br>
              <a:rPr lang="en-US" dirty="0" smtClean="0"/>
            </a:br>
            <a:r>
              <a:rPr lang="en-US" dirty="0" smtClean="0"/>
              <a:t>ITIN Operation</a:t>
            </a:r>
            <a:br>
              <a:rPr lang="en-US" dirty="0" smtClean="0"/>
            </a:br>
            <a:r>
              <a:rPr lang="en-US" dirty="0" smtClean="0"/>
              <a:t>P.O. Box 149342</a:t>
            </a:r>
            <a:br>
              <a:rPr lang="en-US" dirty="0" smtClean="0"/>
            </a:br>
            <a:r>
              <a:rPr lang="en-US" dirty="0" smtClean="0"/>
              <a:t>Austin, TX 78714-9342</a:t>
            </a:r>
            <a:br>
              <a:rPr lang="en-US" dirty="0" smtClean="0"/>
            </a:br>
            <a:endParaRPr lang="en-US" dirty="0" smtClean="0"/>
          </a:p>
          <a:p>
            <a:pPr lvl="1"/>
            <a:r>
              <a:rPr lang="en-US" b="1" dirty="0" smtClean="0"/>
              <a:t>In person. </a:t>
            </a:r>
            <a:r>
              <a:rPr lang="en-US" dirty="0" smtClean="0"/>
              <a:t>Bring your completed forms and documentation to any IRS Taxpayer Assistance Center in the US or IRS office abroad. </a:t>
            </a:r>
            <a:r>
              <a:rPr lang="en-US" b="1" i="1" dirty="0" smtClean="0"/>
              <a:t>See IRS.gov for a list of designated centers that are available for assistance in completing applications.</a:t>
            </a:r>
            <a:br>
              <a:rPr lang="en-US" b="1" i="1" dirty="0" smtClean="0"/>
            </a:br>
            <a:endParaRPr lang="en-US" b="1" i="1" dirty="0" smtClean="0"/>
          </a:p>
          <a:p>
            <a:pPr lvl="1"/>
            <a:r>
              <a:rPr lang="en-US" b="1" i="1" dirty="0" smtClean="0"/>
              <a:t>Through an acceptance agent.</a:t>
            </a:r>
            <a:r>
              <a:rPr lang="en-US" i="1" dirty="0" smtClean="0"/>
              <a:t> </a:t>
            </a:r>
            <a:r>
              <a:rPr lang="en-US" dirty="0" smtClean="0"/>
              <a:t>You can also apply through an Acceptance Agent authorized by the IRS. To get a list of agents, visit IRS.gov and enter </a:t>
            </a:r>
            <a:r>
              <a:rPr lang="en-US" b="1" dirty="0" smtClean="0"/>
              <a:t>“acceptance agent program” </a:t>
            </a:r>
            <a:r>
              <a:rPr lang="en-US" dirty="0" smtClean="0"/>
              <a:t>in the search box at the top of the page.</a:t>
            </a:r>
            <a:endParaRPr lang="en-US" b="1" dirty="0" smtClean="0"/>
          </a:p>
          <a:p>
            <a:pPr lvl="1"/>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19</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3264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“Scholars”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Postdoctoral Associates and Fellows</a:t>
            </a:r>
          </a:p>
          <a:p>
            <a:r>
              <a:rPr lang="en-US" dirty="0" smtClean="0"/>
              <a:t>Lecturers</a:t>
            </a:r>
          </a:p>
          <a:p>
            <a:r>
              <a:rPr lang="en-US" dirty="0" smtClean="0"/>
              <a:t>Visiting Scientists, Scholars and Engineers</a:t>
            </a:r>
          </a:p>
          <a:p>
            <a:r>
              <a:rPr lang="en-US" dirty="0" smtClean="0"/>
              <a:t>Visiting Professors</a:t>
            </a:r>
          </a:p>
          <a:p>
            <a:r>
              <a:rPr lang="en-US" dirty="0" smtClean="0"/>
              <a:t>Others who have graduated and are now working at MIT</a:t>
            </a:r>
            <a:br>
              <a:rPr lang="en-US" dirty="0" smtClean="0"/>
            </a:br>
            <a:r>
              <a:rPr lang="en-US" dirty="0" smtClean="0"/>
              <a:t/>
            </a:r>
            <a:br>
              <a:rPr lang="en-US" dirty="0" smtClean="0"/>
            </a:br>
            <a:r>
              <a:rPr lang="en-US" dirty="0" smtClean="0"/>
              <a:t>J-1		H-1		F-1 on Practical Training</a:t>
            </a:r>
            <a:br>
              <a:rPr lang="en-US" dirty="0" smtClean="0"/>
            </a:br>
            <a:r>
              <a:rPr lang="en-US" dirty="0" smtClean="0"/>
              <a:t/>
            </a:r>
            <a:br>
              <a:rPr lang="en-US" dirty="0" smtClean="0"/>
            </a:br>
            <a:r>
              <a:rPr lang="en-US" dirty="0" smtClean="0"/>
              <a:t>TN		O-1		B-1, etc.</a:t>
            </a:r>
          </a:p>
        </p:txBody>
      </p:sp>
      <p:sp>
        <p:nvSpPr>
          <p:cNvPr id="4" name="Slide Number Placeholder 3"/>
          <p:cNvSpPr>
            <a:spLocks noGrp="1"/>
          </p:cNvSpPr>
          <p:nvPr>
            <p:ph type="sldNum" sz="quarter" idx="12"/>
          </p:nvPr>
        </p:nvSpPr>
        <p:spPr/>
        <p:txBody>
          <a:bodyPr/>
          <a:lstStyle/>
          <a:p>
            <a:fld id="{45AD4B83-032B-48E4-B678-9881BEE72B37}" type="slidenum">
              <a:rPr lang="en-US" smtClean="0"/>
              <a:t>2</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203890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Nonresident Alien Income Tax Return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nonresident alien with US source income (including wages, fellowships, stipends) sends a Nonresident Alien tax return, Form 1040NR or Form 1040NR-EZ, to the Internal Revenue Service (“IRS”).</a:t>
            </a:r>
          </a:p>
          <a:p>
            <a:r>
              <a:rPr lang="en-US" dirty="0" smtClean="0"/>
              <a:t>All nonresident aliens, including family members, must file Form 8843</a:t>
            </a:r>
          </a:p>
          <a:p>
            <a:r>
              <a:rPr lang="en-US" dirty="0"/>
              <a:t>M</a:t>
            </a:r>
            <a:r>
              <a:rPr lang="en-US" dirty="0" smtClean="0"/>
              <a:t>IT will report earnings paid to nonresident aliens on Form W-2 and/or Form 1042-S</a:t>
            </a:r>
          </a:p>
          <a:p>
            <a:r>
              <a:rPr lang="en-US" dirty="0" smtClean="0"/>
              <a:t>The U.S and Massachusetts utilize the calendar year for income tax purposes (January 1 - December 31)</a:t>
            </a:r>
          </a:p>
          <a:p>
            <a:pPr marL="0" indent="0">
              <a:buNone/>
            </a:pPr>
            <a:endParaRPr lang="en-US" dirty="0" smtClean="0"/>
          </a:p>
        </p:txBody>
      </p:sp>
      <p:sp>
        <p:nvSpPr>
          <p:cNvPr id="4" name="Slide Number Placeholder 3"/>
          <p:cNvSpPr>
            <a:spLocks noGrp="1"/>
          </p:cNvSpPr>
          <p:nvPr>
            <p:ph type="sldNum" sz="quarter" idx="12"/>
          </p:nvPr>
        </p:nvSpPr>
        <p:spPr/>
        <p:txBody>
          <a:bodyPr/>
          <a:lstStyle/>
          <a:p>
            <a:fld id="{45AD4B83-032B-48E4-B678-9881BEE72B37}" type="slidenum">
              <a:rPr lang="en-US" smtClean="0"/>
              <a:t>20</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4140990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Summaries</a:t>
            </a:r>
            <a:endParaRPr lang="en-US" dirty="0"/>
          </a:p>
        </p:txBody>
      </p:sp>
      <p:sp>
        <p:nvSpPr>
          <p:cNvPr id="3" name="Content Placeholder 2"/>
          <p:cNvSpPr>
            <a:spLocks noGrp="1"/>
          </p:cNvSpPr>
          <p:nvPr>
            <p:ph idx="1"/>
          </p:nvPr>
        </p:nvSpPr>
        <p:spPr/>
        <p:txBody>
          <a:bodyPr>
            <a:normAutofit/>
          </a:bodyPr>
          <a:lstStyle/>
          <a:p>
            <a:r>
              <a:rPr lang="en-US" b="1" dirty="0" smtClean="0"/>
              <a:t>Form W-2</a:t>
            </a:r>
            <a:r>
              <a:rPr lang="en-US" dirty="0" smtClean="0"/>
              <a:t>: Salary and wage payments to employees and students </a:t>
            </a:r>
            <a:r>
              <a:rPr lang="en-US" b="1" i="1" dirty="0" smtClean="0"/>
              <a:t>not including</a:t>
            </a:r>
            <a:r>
              <a:rPr lang="en-US" dirty="0" smtClean="0"/>
              <a:t> wages that are exempt under a tax treaty.</a:t>
            </a:r>
          </a:p>
          <a:p>
            <a:r>
              <a:rPr lang="en-US" b="1" dirty="0" smtClean="0"/>
              <a:t>Form 1042-S</a:t>
            </a:r>
            <a:r>
              <a:rPr lang="en-US" dirty="0" smtClean="0"/>
              <a:t>: </a:t>
            </a:r>
            <a:r>
              <a:rPr lang="en-US" dirty="0" smtClean="0"/>
              <a:t>Stipend/fellowship </a:t>
            </a:r>
            <a:r>
              <a:rPr lang="en-US" dirty="0" smtClean="0"/>
              <a:t>payments to employee and student foreign nationals covered by a tax treaty or fellowship payments to employee and student foreign nationals which had federal income tax withheld.</a:t>
            </a:r>
            <a:endParaRPr lang="en-US" b="1" dirty="0"/>
          </a:p>
        </p:txBody>
      </p:sp>
      <p:sp>
        <p:nvSpPr>
          <p:cNvPr id="4" name="Slide Number Placeholder 3"/>
          <p:cNvSpPr>
            <a:spLocks noGrp="1"/>
          </p:cNvSpPr>
          <p:nvPr>
            <p:ph type="sldNum" sz="quarter" idx="12"/>
          </p:nvPr>
        </p:nvSpPr>
        <p:spPr/>
        <p:txBody>
          <a:bodyPr/>
          <a:lstStyle/>
          <a:p>
            <a:fld id="{45AD4B83-032B-48E4-B678-9881BEE72B37}" type="slidenum">
              <a:rPr lang="en-US" smtClean="0"/>
              <a:t>21</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341463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Where to File</a:t>
            </a:r>
            <a:endParaRPr lang="en-US" dirty="0"/>
          </a:p>
        </p:txBody>
      </p:sp>
      <p:sp>
        <p:nvSpPr>
          <p:cNvPr id="3" name="Content Placeholder 2"/>
          <p:cNvSpPr>
            <a:spLocks noGrp="1"/>
          </p:cNvSpPr>
          <p:nvPr>
            <p:ph idx="1"/>
          </p:nvPr>
        </p:nvSpPr>
        <p:spPr>
          <a:xfrm>
            <a:off x="457200" y="1143000"/>
            <a:ext cx="8229600" cy="5227638"/>
          </a:xfrm>
        </p:spPr>
        <p:txBody>
          <a:bodyPr>
            <a:noAutofit/>
          </a:bodyPr>
          <a:lstStyle/>
          <a:p>
            <a:r>
              <a:rPr lang="en-US" sz="2000" dirty="0" smtClean="0"/>
              <a:t>Nonresident aliens who were physically present in the U.S. during any part of a calendar year should file all tax returns by April 15</a:t>
            </a:r>
            <a:r>
              <a:rPr lang="en-US" sz="2000" baseline="30000" dirty="0" smtClean="0"/>
              <a:t>th</a:t>
            </a:r>
            <a:r>
              <a:rPr lang="en-US" sz="2000" dirty="0" smtClean="0"/>
              <a:t> of the following year</a:t>
            </a:r>
          </a:p>
          <a:p>
            <a:r>
              <a:rPr lang="en-US" sz="2000" dirty="0" smtClean="0"/>
              <a:t>If you need more time to file your tax return, you may request an extension by filing Form 4868 to receive a six month extension of time to file to October 15</a:t>
            </a:r>
            <a:r>
              <a:rPr lang="en-US" sz="2000" baseline="30000" dirty="0" smtClean="0"/>
              <a:t>th</a:t>
            </a:r>
            <a:r>
              <a:rPr lang="en-US" sz="2000" dirty="0" smtClean="0"/>
              <a:t>.</a:t>
            </a:r>
          </a:p>
          <a:p>
            <a:r>
              <a:rPr lang="en-US" sz="2000" b="1" i="1" dirty="0" smtClean="0"/>
              <a:t>NOTE an extension of time to file does not extend the time to pay any taxes due. You must pay any taxes due at the time you file an extension request.</a:t>
            </a:r>
          </a:p>
          <a:p>
            <a:r>
              <a:rPr lang="en-US" sz="2000" dirty="0" smtClean="0"/>
              <a:t>All nonresident returns are mailed </a:t>
            </a:r>
            <a:r>
              <a:rPr lang="en-US" sz="2000" dirty="0" smtClean="0"/>
              <a:t>to </a:t>
            </a:r>
            <a:r>
              <a:rPr lang="en-US" sz="2000" dirty="0" smtClean="0">
                <a:solidFill>
                  <a:srgbClr val="FF0000"/>
                </a:solidFill>
              </a:rPr>
              <a:t>*</a:t>
            </a:r>
            <a:r>
              <a:rPr lang="en-US" sz="2000" dirty="0" smtClean="0"/>
              <a:t>:</a:t>
            </a:r>
            <a:r>
              <a:rPr lang="en-US" sz="2000" dirty="0" smtClean="0"/>
              <a:t/>
            </a:r>
            <a:br>
              <a:rPr lang="en-US" sz="2000" dirty="0" smtClean="0"/>
            </a:br>
            <a:r>
              <a:rPr lang="en-US" sz="2000" dirty="0" smtClean="0"/>
              <a:t/>
            </a:r>
            <a:br>
              <a:rPr lang="en-US" sz="2000" dirty="0" smtClean="0"/>
            </a:br>
            <a:r>
              <a:rPr lang="en-US" sz="2000" dirty="0" smtClean="0"/>
              <a:t>	Department of Treasury</a:t>
            </a:r>
            <a:br>
              <a:rPr lang="en-US" sz="2000" dirty="0" smtClean="0"/>
            </a:br>
            <a:r>
              <a:rPr lang="en-US" sz="2000" dirty="0" smtClean="0"/>
              <a:t>	Internal Revenue Service Center</a:t>
            </a:r>
            <a:br>
              <a:rPr lang="en-US" sz="2000" dirty="0" smtClean="0"/>
            </a:br>
            <a:r>
              <a:rPr lang="en-US" sz="2000" dirty="0" smtClean="0"/>
              <a:t>	</a:t>
            </a:r>
            <a:r>
              <a:rPr lang="en-US" sz="2000" dirty="0" smtClean="0"/>
              <a:t>Austin</a:t>
            </a:r>
            <a:r>
              <a:rPr lang="en-US" sz="2000" dirty="0" smtClean="0"/>
              <a:t>, TX </a:t>
            </a:r>
            <a:r>
              <a:rPr lang="en-US" sz="2000" dirty="0" smtClean="0"/>
              <a:t>73301-0215</a:t>
            </a:r>
          </a:p>
          <a:p>
            <a:pPr marL="0" indent="0">
              <a:buNone/>
            </a:pPr>
            <a:endParaRPr lang="en-US" sz="1100" dirty="0" smtClean="0"/>
          </a:p>
          <a:p>
            <a:pPr marL="0" indent="0">
              <a:buNone/>
            </a:pPr>
            <a:r>
              <a:rPr lang="en-US" sz="1800" dirty="0" smtClean="0">
                <a:solidFill>
                  <a:srgbClr val="FF0000"/>
                </a:solidFill>
              </a:rPr>
              <a:t>* </a:t>
            </a:r>
            <a:r>
              <a:rPr lang="en-US" sz="1800" dirty="0" smtClean="0"/>
              <a:t>Unless being filed with a W-7 ITIN </a:t>
            </a:r>
            <a:r>
              <a:rPr lang="en-US" sz="1800" smtClean="0"/>
              <a:t>application enclosed (see slide 19)</a:t>
            </a:r>
            <a:endParaRPr lang="en-US" sz="1800" dirty="0"/>
          </a:p>
        </p:txBody>
      </p:sp>
      <p:sp>
        <p:nvSpPr>
          <p:cNvPr id="4" name="Slide Number Placeholder 3"/>
          <p:cNvSpPr>
            <a:spLocks noGrp="1"/>
          </p:cNvSpPr>
          <p:nvPr>
            <p:ph type="sldNum" sz="quarter" idx="12"/>
          </p:nvPr>
        </p:nvSpPr>
        <p:spPr/>
        <p:txBody>
          <a:bodyPr/>
          <a:lstStyle/>
          <a:p>
            <a:fld id="{45AD4B83-032B-48E4-B678-9881BEE72B37}" type="slidenum">
              <a:rPr lang="en-US" smtClean="0"/>
              <a:t>22</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185004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8843</a:t>
            </a:r>
            <a:br>
              <a:rPr lang="en-US" dirty="0" smtClean="0"/>
            </a:br>
            <a:r>
              <a:rPr lang="en-US" sz="2200" b="1" dirty="0" smtClean="0"/>
              <a:t>Statement for Exempt Individuals and Individuals with a Medical Condition</a:t>
            </a:r>
            <a:endParaRPr lang="en-US" sz="2200" b="1" dirty="0"/>
          </a:p>
        </p:txBody>
      </p:sp>
      <p:sp>
        <p:nvSpPr>
          <p:cNvPr id="3" name="Content Placeholder 2"/>
          <p:cNvSpPr>
            <a:spLocks noGrp="1"/>
          </p:cNvSpPr>
          <p:nvPr>
            <p:ph idx="1"/>
          </p:nvPr>
        </p:nvSpPr>
        <p:spPr/>
        <p:txBody>
          <a:bodyPr>
            <a:normAutofit fontScale="77500" lnSpcReduction="20000"/>
          </a:bodyPr>
          <a:lstStyle/>
          <a:p>
            <a:r>
              <a:rPr lang="en-US" dirty="0" smtClean="0"/>
              <a:t>Form 8843 provides information about your Visa, residency, length of time in the U.S., study program, etc. and is the way you alert the IRS to your nonresident status in the U.S.</a:t>
            </a:r>
          </a:p>
          <a:p>
            <a:r>
              <a:rPr lang="en-US" dirty="0" smtClean="0"/>
              <a:t>It </a:t>
            </a:r>
            <a:r>
              <a:rPr lang="en-US" b="1" i="1" dirty="0" smtClean="0"/>
              <a:t>must </a:t>
            </a:r>
            <a:r>
              <a:rPr lang="en-US" dirty="0" smtClean="0"/>
              <a:t>be filed </a:t>
            </a:r>
            <a:r>
              <a:rPr lang="en-US" b="1" i="1" dirty="0" smtClean="0"/>
              <a:t>by all nonresident aliens in F or J status. </a:t>
            </a:r>
            <a:endParaRPr lang="en-US" dirty="0"/>
          </a:p>
          <a:p>
            <a:r>
              <a:rPr lang="en-US" dirty="0" smtClean="0"/>
              <a:t>The Form 8843 must be filed each year with the Form 1040NR, 1040NR-EZ </a:t>
            </a:r>
            <a:r>
              <a:rPr lang="en-US" b="1" i="1" dirty="0" smtClean="0"/>
              <a:t>or by itself if a 1040NR is not required</a:t>
            </a:r>
          </a:p>
          <a:p>
            <a:r>
              <a:rPr lang="en-US" dirty="0" smtClean="0"/>
              <a:t>Due date for 1040NR and 1040NR-EZ is April 15</a:t>
            </a:r>
            <a:r>
              <a:rPr lang="en-US" baseline="30000" dirty="0" smtClean="0"/>
              <a:t>th</a:t>
            </a:r>
            <a:r>
              <a:rPr lang="en-US" dirty="0" smtClean="0"/>
              <a:t> </a:t>
            </a:r>
          </a:p>
          <a:p>
            <a:r>
              <a:rPr lang="en-US" dirty="0" smtClean="0"/>
              <a:t>If you have no US source income, you should file Form 8843 </a:t>
            </a:r>
            <a:r>
              <a:rPr lang="en-US" b="1" i="1" dirty="0" smtClean="0"/>
              <a:t>only,</a:t>
            </a:r>
            <a:r>
              <a:rPr lang="en-US" dirty="0" smtClean="0"/>
              <a:t> no later than June 15th</a:t>
            </a:r>
          </a:p>
          <a:p>
            <a:r>
              <a:rPr lang="en-US" b="1" dirty="0" smtClean="0"/>
              <a:t>A separate Form 8843 should be filed for your spouse and dependent children each year</a:t>
            </a:r>
          </a:p>
        </p:txBody>
      </p:sp>
      <p:sp>
        <p:nvSpPr>
          <p:cNvPr id="4" name="Slide Number Placeholder 3"/>
          <p:cNvSpPr>
            <a:spLocks noGrp="1"/>
          </p:cNvSpPr>
          <p:nvPr>
            <p:ph type="sldNum" sz="quarter" idx="12"/>
          </p:nvPr>
        </p:nvSpPr>
        <p:spPr/>
        <p:txBody>
          <a:bodyPr/>
          <a:lstStyle/>
          <a:p>
            <a:fld id="{45AD4B83-032B-48E4-B678-9881BEE72B37}" type="slidenum">
              <a:rPr lang="en-US" smtClean="0"/>
              <a:t>23</a:t>
            </a:fld>
            <a:endParaRPr lang="en-US" dirty="0"/>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43902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07491" y="0"/>
            <a:ext cx="887505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3770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Residency Determination for U.S. Tax Purposes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b="1" i="1" dirty="0" smtClean="0"/>
              <a:t>resident</a:t>
            </a:r>
            <a:r>
              <a:rPr lang="en-US" dirty="0" smtClean="0"/>
              <a:t> for U.S. tax purposes is a non U.S. citizen who meets either the “green card” test or “substantial presence” test</a:t>
            </a:r>
          </a:p>
          <a:p>
            <a:r>
              <a:rPr lang="en-US" dirty="0" smtClean="0"/>
              <a:t>J non-student visa holders (researchers, scholars, teachers, etc.) are generally considered residents </a:t>
            </a:r>
            <a:r>
              <a:rPr lang="en-US" b="1" i="1" dirty="0" smtClean="0"/>
              <a:t>after</a:t>
            </a:r>
            <a:r>
              <a:rPr lang="en-US" dirty="0" smtClean="0"/>
              <a:t> their first 2 years of presence(</a:t>
            </a:r>
            <a:r>
              <a:rPr lang="en-US" b="1" dirty="0" smtClean="0"/>
              <a:t>including partial years</a:t>
            </a:r>
            <a:r>
              <a:rPr lang="en-US" dirty="0" smtClean="0"/>
              <a:t>) in the U.S. For example, if you came to the US on December 20, 2014, 2014 would be your </a:t>
            </a:r>
            <a:r>
              <a:rPr lang="en-US" b="1" i="1" dirty="0" smtClean="0"/>
              <a:t>first year</a:t>
            </a:r>
            <a:r>
              <a:rPr lang="en-US" dirty="0" smtClean="0"/>
              <a:t> of presence in the US, and 2015 would be the second.</a:t>
            </a:r>
          </a:p>
          <a:p>
            <a:r>
              <a:rPr lang="en-US" dirty="0" smtClean="0"/>
              <a:t>If you have prior visa history, the two years starts with your previous  time in the US which  must be taken into account in determining the 2 year rule</a:t>
            </a:r>
          </a:p>
          <a:p>
            <a:r>
              <a:rPr lang="en-US" dirty="0" smtClean="0"/>
              <a:t>H and other visa holders are considered r</a:t>
            </a:r>
            <a:r>
              <a:rPr lang="en-US" b="1" i="1" dirty="0" smtClean="0"/>
              <a:t>esidents for tax purposes </a:t>
            </a:r>
            <a:r>
              <a:rPr lang="en-US" dirty="0" smtClean="0"/>
              <a:t>when they meet the substantial presence test </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25</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749329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Presence Test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U.S. for at least 31 days during 2014, and</a:t>
            </a:r>
          </a:p>
          <a:p>
            <a:r>
              <a:rPr lang="en-US" dirty="0" smtClean="0"/>
              <a:t>183 days during the three year period that includes the current year and the two preceding calendar years under the following formula</a:t>
            </a:r>
          </a:p>
          <a:p>
            <a:pPr lvl="1"/>
            <a:r>
              <a:rPr lang="en-US" dirty="0" smtClean="0"/>
              <a:t>All days in the U.S. during the current year (2014)</a:t>
            </a:r>
          </a:p>
          <a:p>
            <a:pPr lvl="1"/>
            <a:r>
              <a:rPr lang="en-US" dirty="0" smtClean="0"/>
              <a:t>1/3 of the days present in the U.S. in the first preceding year (2013)</a:t>
            </a:r>
          </a:p>
          <a:p>
            <a:pPr lvl="1"/>
            <a:r>
              <a:rPr lang="en-US" dirty="0" smtClean="0"/>
              <a:t>1/6 of the </a:t>
            </a:r>
            <a:r>
              <a:rPr lang="en-US" dirty="0"/>
              <a:t>days present in the U.S. in the </a:t>
            </a:r>
            <a:r>
              <a:rPr lang="en-US" dirty="0" smtClean="0"/>
              <a:t>first second </a:t>
            </a:r>
            <a:r>
              <a:rPr lang="en-US" dirty="0"/>
              <a:t>preceding </a:t>
            </a:r>
            <a:r>
              <a:rPr lang="en-US" dirty="0" smtClean="0"/>
              <a:t>year (2012)</a:t>
            </a:r>
          </a:p>
          <a:p>
            <a:r>
              <a:rPr lang="en-US" b="1" dirty="0" smtClean="0"/>
              <a:t>Refer to IRS Publication 519 or use the MIT provided software for assistance in determining your residency status</a:t>
            </a:r>
            <a:endParaRPr lang="en-US" b="1" dirty="0"/>
          </a:p>
          <a:p>
            <a:pPr lvl="1"/>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26</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758213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Affordable Care Act (“ACA”)</a:t>
            </a:r>
            <a:endParaRPr lang="en-US" dirty="0"/>
          </a:p>
        </p:txBody>
      </p:sp>
      <p:sp>
        <p:nvSpPr>
          <p:cNvPr id="3" name="Content Placeholder 2"/>
          <p:cNvSpPr>
            <a:spLocks noGrp="1"/>
          </p:cNvSpPr>
          <p:nvPr>
            <p:ph idx="1"/>
          </p:nvPr>
        </p:nvSpPr>
        <p:spPr>
          <a:xfrm>
            <a:off x="457200" y="1447800"/>
            <a:ext cx="8229600" cy="4525963"/>
          </a:xfrm>
        </p:spPr>
        <p:txBody>
          <a:bodyPr>
            <a:normAutofit fontScale="70000" lnSpcReduction="20000"/>
          </a:bodyPr>
          <a:lstStyle/>
          <a:p>
            <a:r>
              <a:rPr lang="en-US" dirty="0" smtClean="0"/>
              <a:t>This refers to the national health care law that started in 2014</a:t>
            </a:r>
          </a:p>
          <a:p>
            <a:r>
              <a:rPr lang="en-US" dirty="0" smtClean="0"/>
              <a:t>Under the new law, each individual is required to have health insurance that has “essential coverage” to meet the individual mandate</a:t>
            </a:r>
          </a:p>
          <a:p>
            <a:r>
              <a:rPr lang="en-US" dirty="0" smtClean="0"/>
              <a:t>International students on F or J visas are exempt from the mandate to purchase ACA qualifying coverage for their first 5 years in the US</a:t>
            </a:r>
          </a:p>
          <a:p>
            <a:r>
              <a:rPr lang="en-US" dirty="0" smtClean="0"/>
              <a:t>If you are a resident for US income tax purposes, you must be covered by insurance that meets the essential coverage requirements or pay a penalty</a:t>
            </a:r>
          </a:p>
          <a:p>
            <a:pPr lvl="1"/>
            <a:r>
              <a:rPr lang="en-US" dirty="0" smtClean="0"/>
              <a:t>For 2014, penalty is the greater of 1% of your yearly income or $95 per person</a:t>
            </a:r>
          </a:p>
          <a:p>
            <a:pPr lvl="1"/>
            <a:r>
              <a:rPr lang="en-US" dirty="0" smtClean="0"/>
              <a:t>For 2015, penalty is 2% of your yearly income or $325 per person</a:t>
            </a:r>
          </a:p>
          <a:p>
            <a:r>
              <a:rPr lang="en-US" dirty="0" smtClean="0"/>
              <a:t>MIT Health Plans meet the ACA requirements</a:t>
            </a:r>
          </a:p>
          <a:p>
            <a:r>
              <a:rPr lang="en-US" dirty="0" smtClean="0"/>
              <a:t>Foreign health care coverage does NOT meet the ACA requirements</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27</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7781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Massachusetts Tax Filings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Regardless of a taxpayer’s residency status for federal purposes, Massachusetts relies on its own law in determining whether  or not a taxpayer is a </a:t>
            </a:r>
            <a:r>
              <a:rPr lang="en-US" b="1" i="1" dirty="0" smtClean="0"/>
              <a:t>resident, nonresident or part year resident</a:t>
            </a:r>
          </a:p>
          <a:p>
            <a:r>
              <a:rPr lang="en-US" dirty="0" smtClean="0"/>
              <a:t>An individual is a full year resident if his or her legal residence is in MA (generally if you are living in MA with no intent to leave) or your legal residence is not in MA but you maintain a permanent place of abode in MA and you spend in aggregate more than 183 days in MA</a:t>
            </a:r>
          </a:p>
          <a:p>
            <a:pPr lvl="1"/>
            <a:r>
              <a:rPr lang="en-US" dirty="0" smtClean="0"/>
              <a:t>A permanent place of abode generally means a dwelling place continually maintained by a person that is either owned or rented</a:t>
            </a:r>
          </a:p>
          <a:p>
            <a:pPr lvl="1"/>
            <a:r>
              <a:rPr lang="en-US" dirty="0" smtClean="0"/>
              <a:t>Permanent place of abode does not generally include university provided housing or housing held temporarily for a particular documented purpose for which the stay does not exceed one year</a:t>
            </a:r>
          </a:p>
          <a:p>
            <a:r>
              <a:rPr lang="en-US" dirty="0" smtClean="0"/>
              <a:t>An individual is a part year resident if you move to MA during the year and become a resident or you terminate your status as a MA resident by establishing a new residence outside the state</a:t>
            </a:r>
          </a:p>
          <a:p>
            <a:r>
              <a:rPr lang="en-US" dirty="0" smtClean="0"/>
              <a:t>An individual is a nonresident if he or she is not a resident or inhabitant of MA as defined directly above</a:t>
            </a:r>
          </a:p>
        </p:txBody>
      </p:sp>
      <p:sp>
        <p:nvSpPr>
          <p:cNvPr id="4" name="Slide Number Placeholder 3"/>
          <p:cNvSpPr>
            <a:spLocks noGrp="1"/>
          </p:cNvSpPr>
          <p:nvPr>
            <p:ph type="sldNum" sz="quarter" idx="12"/>
          </p:nvPr>
        </p:nvSpPr>
        <p:spPr/>
        <p:txBody>
          <a:bodyPr/>
          <a:lstStyle/>
          <a:p>
            <a:fld id="{45AD4B83-032B-48E4-B678-9881BEE72B37}" type="slidenum">
              <a:rPr lang="en-US" smtClean="0"/>
              <a:t>28</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2079192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Massachusetts Tax Filings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you are a resident for MA purposes (you have a permanent place of abode and you were present in MA for more than 183 days), you must report income and pay tax in MA on income tax Form 1 if your gross income exceeds $8,000</a:t>
            </a:r>
          </a:p>
          <a:p>
            <a:r>
              <a:rPr lang="en-US" dirty="0" smtClean="0"/>
              <a:t>If you are not a resident in MA and you have MA source income or you earned more than $8,000 and the income is not exempt from taxation under a treaty, you should file Massachusetts Form 1-NR to report the income and pay the applicable tax</a:t>
            </a:r>
          </a:p>
          <a:p>
            <a:r>
              <a:rPr lang="en-US" dirty="0" smtClean="0"/>
              <a:t>If you are a member of a MIT health insurance plan, you should have received Form MA 1099-HC (</a:t>
            </a:r>
            <a:r>
              <a:rPr lang="en-US" i="1" dirty="0" smtClean="0"/>
              <a:t>Individual Mandate Massachusetts Health Care Coverage) </a:t>
            </a:r>
            <a:r>
              <a:rPr lang="en-US" dirty="0" smtClean="0"/>
              <a:t>in the mail</a:t>
            </a:r>
            <a:endParaRPr lang="en-US" i="1" dirty="0" smtClean="0"/>
          </a:p>
          <a:p>
            <a:r>
              <a:rPr lang="en-US" dirty="0" smtClean="0"/>
              <a:t>You need information from the MA 1099-HC form to complete your MA tax return filing. Do not mail Form 1099-HC with your tax return. Keep it as proof you had insurance.</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29</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32198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U.S. Tax Overview for International Scholars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“foreign national” is a person born outside of the U.S.</a:t>
            </a:r>
          </a:p>
          <a:p>
            <a:r>
              <a:rPr lang="en-US" dirty="0" smtClean="0"/>
              <a:t>For immigration purposes, a “Nonresident Alien” is a foreign national who is in the U.S. on a nonimmigrant visa</a:t>
            </a:r>
          </a:p>
          <a:p>
            <a:r>
              <a:rPr lang="en-US" dirty="0" smtClean="0"/>
              <a:t>For tax purposes, a Nonresident Alien is a foreign national visa holder with specific tax filing requirements, tax withholding requirements and tax characteristics</a:t>
            </a:r>
          </a:p>
          <a:p>
            <a:r>
              <a:rPr lang="en-US" dirty="0" smtClean="0"/>
              <a:t>If you were not present in the U.S. in 2014, then your first tax filings would begin for the tax year 2015 (Generally would file for 2015 tax year in 2016)</a:t>
            </a:r>
            <a:endParaRPr lang="en-US" dirty="0"/>
          </a:p>
        </p:txBody>
      </p:sp>
      <p:grpSp>
        <p:nvGrpSpPr>
          <p:cNvPr id="4" name="Group 50"/>
          <p:cNvGrpSpPr>
            <a:grpSpLocks noChangeAspect="1"/>
          </p:cNvGrpSpPr>
          <p:nvPr/>
        </p:nvGrpSpPr>
        <p:grpSpPr bwMode="auto">
          <a:xfrm>
            <a:off x="7597775" y="5703888"/>
            <a:ext cx="879475" cy="666750"/>
            <a:chOff x="518032" y="-1032869"/>
            <a:chExt cx="6161413" cy="4678943"/>
          </a:xfrm>
        </p:grpSpPr>
        <p:grpSp>
          <p:nvGrpSpPr>
            <p:cNvPr id="5" name="Group 73"/>
            <p:cNvGrpSpPr>
              <a:grpSpLocks noChangeAspect="1"/>
            </p:cNvGrpSpPr>
            <p:nvPr/>
          </p:nvGrpSpPr>
          <p:grpSpPr bwMode="auto">
            <a:xfrm>
              <a:off x="4438637" y="-1032861"/>
              <a:ext cx="2240792" cy="2011550"/>
              <a:chOff x="1905000" y="5715000"/>
              <a:chExt cx="445770" cy="381000"/>
            </a:xfrm>
          </p:grpSpPr>
          <p:sp>
            <p:nvSpPr>
              <p:cNvPr id="9"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0"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1"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2"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3"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4"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5"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6"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7"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8"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19"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0"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1"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2"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3"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4"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5"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6"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7"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8"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29"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0"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1"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2"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6" name="Group 32"/>
            <p:cNvGrpSpPr>
              <a:grpSpLocks/>
            </p:cNvGrpSpPr>
            <p:nvPr/>
          </p:nvGrpSpPr>
          <p:grpSpPr bwMode="auto">
            <a:xfrm>
              <a:off x="518032" y="978681"/>
              <a:ext cx="4572000" cy="2667393"/>
              <a:chOff x="518032" y="978681"/>
              <a:chExt cx="4572000" cy="2667393"/>
            </a:xfrm>
          </p:grpSpPr>
          <p:sp>
            <p:nvSpPr>
              <p:cNvPr id="7"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8" name="Freeform 7"/>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
        <p:nvSpPr>
          <p:cNvPr id="33" name="Slide Number Placeholder 32"/>
          <p:cNvSpPr>
            <a:spLocks noGrp="1"/>
          </p:cNvSpPr>
          <p:nvPr>
            <p:ph type="sldNum" sz="quarter" idx="12"/>
          </p:nvPr>
        </p:nvSpPr>
        <p:spPr/>
        <p:txBody>
          <a:bodyPr/>
          <a:lstStyle/>
          <a:p>
            <a:fld id="{45AD4B83-032B-48E4-B678-9881BEE72B37}" type="slidenum">
              <a:rPr lang="en-US" smtClean="0"/>
              <a:t>3</a:t>
            </a:fld>
            <a:endParaRPr lang="en-US"/>
          </a:p>
        </p:txBody>
      </p:sp>
    </p:spTree>
    <p:extLst>
      <p:ext uri="{BB962C8B-B14F-4D97-AF65-F5344CB8AC3E}">
        <p14:creationId xmlns:p14="http://schemas.microsoft.com/office/powerpoint/2010/main" val="889943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Form List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Form 1040 US Individual Income Tax Return</a:t>
            </a:r>
          </a:p>
          <a:p>
            <a:r>
              <a:rPr lang="en-US" dirty="0" smtClean="0"/>
              <a:t>Form 1040NR US Nonresident Alien Income Tax Return</a:t>
            </a:r>
          </a:p>
          <a:p>
            <a:r>
              <a:rPr lang="en-US" dirty="0" smtClean="0"/>
              <a:t>Form 4868 Application for Automatic Extension of Time to File US Individual Income Tax Return</a:t>
            </a:r>
          </a:p>
          <a:p>
            <a:r>
              <a:rPr lang="en-US" dirty="0" smtClean="0"/>
              <a:t>Form 8843 Statement for Exempt Individuals and Individuals with a Medical Condition</a:t>
            </a:r>
          </a:p>
          <a:p>
            <a:r>
              <a:rPr lang="en-US" dirty="0" smtClean="0"/>
              <a:t>Form 8233 Exemption From Withholding on Compensation for Independent (and Certain Dependent) Personal Services of a Nonresident Alien</a:t>
            </a:r>
          </a:p>
          <a:p>
            <a:r>
              <a:rPr lang="en-US" dirty="0" smtClean="0"/>
              <a:t>Form 1042-S Foreign Person’s US Source Income Subject to Withholding</a:t>
            </a:r>
          </a:p>
          <a:p>
            <a:r>
              <a:rPr lang="en-US" dirty="0" smtClean="0"/>
              <a:t>Form W-2 Wage and Tax Statement</a:t>
            </a:r>
          </a:p>
          <a:p>
            <a:r>
              <a:rPr lang="en-US" dirty="0" smtClean="0"/>
              <a:t>Form W-7 Application for IRS Individual Taxpayer Identification Number</a:t>
            </a:r>
          </a:p>
          <a:p>
            <a:r>
              <a:rPr lang="en-US" dirty="0" smtClean="0"/>
              <a:t>MA Form 1 Massachusetts Resident Income Tax Return</a:t>
            </a:r>
          </a:p>
          <a:p>
            <a:r>
              <a:rPr lang="en-US" dirty="0" smtClean="0"/>
              <a:t>MA Form 1-NR/PY Massachusetts Nonresident/Part Year Resident Tax Return</a:t>
            </a:r>
          </a:p>
          <a:p>
            <a:r>
              <a:rPr lang="en-US" dirty="0" smtClean="0"/>
              <a:t>M-4868 Application for Automatic Extension of Time to File Massachusetts Income Tax Return (electronic filing generally required)</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30</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03301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State Taxation</a:t>
            </a:r>
            <a:endParaRPr lang="en-US" dirty="0"/>
          </a:p>
        </p:txBody>
      </p:sp>
      <p:sp>
        <p:nvSpPr>
          <p:cNvPr id="3" name="Content Placeholder 2"/>
          <p:cNvSpPr>
            <a:spLocks noGrp="1"/>
          </p:cNvSpPr>
          <p:nvPr>
            <p:ph idx="1"/>
          </p:nvPr>
        </p:nvSpPr>
        <p:spPr/>
        <p:txBody>
          <a:bodyPr>
            <a:normAutofit fontScale="92500"/>
          </a:bodyPr>
          <a:lstStyle/>
          <a:p>
            <a:r>
              <a:rPr lang="en-US" dirty="0" smtClean="0"/>
              <a:t>All individuals required to pay tax in the US will generally pay at both the federal and state level.</a:t>
            </a:r>
          </a:p>
          <a:p>
            <a:r>
              <a:rPr lang="en-US" dirty="0"/>
              <a:t>The term “Federal” refers to the US government</a:t>
            </a:r>
            <a:r>
              <a:rPr lang="en-US" dirty="0" smtClean="0"/>
              <a:t>. The Internal Revenue Service (“IRS”) administers the collection of federal taxes.</a:t>
            </a:r>
          </a:p>
          <a:p>
            <a:r>
              <a:rPr lang="en-US" dirty="0" smtClean="0"/>
              <a:t>Taxpayers may also be required to pay tax at the state level. The collection of Massachusetts tax is administered by the Massachusetts Department of Revenue.</a:t>
            </a:r>
          </a:p>
        </p:txBody>
      </p:sp>
      <p:sp>
        <p:nvSpPr>
          <p:cNvPr id="4" name="Slide Number Placeholder 3"/>
          <p:cNvSpPr>
            <a:spLocks noGrp="1"/>
          </p:cNvSpPr>
          <p:nvPr>
            <p:ph type="sldNum" sz="quarter" idx="12"/>
          </p:nvPr>
        </p:nvSpPr>
        <p:spPr/>
        <p:txBody>
          <a:bodyPr/>
          <a:lstStyle/>
          <a:p>
            <a:fld id="{45AD4B83-032B-48E4-B678-9881BEE72B37}" type="slidenum">
              <a:rPr lang="en-US" smtClean="0"/>
              <a:t>4</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00232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Source Income Exclusion</a:t>
            </a:r>
            <a:endParaRPr lang="en-US" dirty="0"/>
          </a:p>
        </p:txBody>
      </p:sp>
      <p:sp>
        <p:nvSpPr>
          <p:cNvPr id="3" name="Content Placeholder 2"/>
          <p:cNvSpPr>
            <a:spLocks noGrp="1"/>
          </p:cNvSpPr>
          <p:nvPr>
            <p:ph idx="1"/>
          </p:nvPr>
        </p:nvSpPr>
        <p:spPr>
          <a:xfrm>
            <a:off x="457200" y="2027237"/>
            <a:ext cx="8229600" cy="4525963"/>
          </a:xfrm>
        </p:spPr>
        <p:txBody>
          <a:bodyPr>
            <a:normAutofit/>
          </a:bodyPr>
          <a:lstStyle/>
          <a:p>
            <a:r>
              <a:rPr lang="en-US" dirty="0" smtClean="0"/>
              <a:t>Salaries, fellowships and grants from the visitor’s country of residence or any other country outside the US are also not subject to tax in the US. This exclusion </a:t>
            </a:r>
            <a:r>
              <a:rPr lang="en-US" b="1" i="1" dirty="0" smtClean="0"/>
              <a:t>only </a:t>
            </a:r>
            <a:r>
              <a:rPr lang="en-US" dirty="0" smtClean="0"/>
              <a:t>applies to individuals who are nonresidents for tax purposes.</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5</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44378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Income Tax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employee wages, independent contractor payments, fellowships, reimbursements, lodging, benefits or grants from a US source that a foreign visitor receives are generally taxable unless specifically exempt from tax by a U.S. law or treaty between the U.S. and a foreign country</a:t>
            </a:r>
          </a:p>
          <a:p>
            <a:r>
              <a:rPr lang="en-US" dirty="0" smtClean="0"/>
              <a:t>Income tax treaties may provide for exemption from tax</a:t>
            </a:r>
          </a:p>
          <a:p>
            <a:r>
              <a:rPr lang="en-US" dirty="0" smtClean="0"/>
              <a:t>If treaty applies at federal level, it should apply at the Massachusetts level as well</a:t>
            </a:r>
            <a:endParaRPr lang="en-US" dirty="0"/>
          </a:p>
        </p:txBody>
      </p:sp>
      <p:sp>
        <p:nvSpPr>
          <p:cNvPr id="4" name="Slide Number Placeholder 3"/>
          <p:cNvSpPr>
            <a:spLocks noGrp="1"/>
          </p:cNvSpPr>
          <p:nvPr>
            <p:ph type="sldNum" sz="quarter" idx="12"/>
          </p:nvPr>
        </p:nvSpPr>
        <p:spPr/>
        <p:txBody>
          <a:bodyPr/>
          <a:lstStyle/>
          <a:p>
            <a:fld id="{45AD4B83-032B-48E4-B678-9881BEE72B37}" type="slidenum">
              <a:rPr lang="en-US" smtClean="0"/>
              <a:t>6</a:t>
            </a:fld>
            <a:endParaRPr lang="en-US" dirty="0"/>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74870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Income Tax  - Wages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3000" dirty="0" smtClean="0"/>
              <a:t>Employee wages generally have income tax “withheld” (taken out by the employer) unless excluded from tax by a tax treaty between the US and the scholar’s country of residence.</a:t>
            </a:r>
          </a:p>
          <a:p>
            <a:r>
              <a:rPr lang="en-US" sz="3000" dirty="0" smtClean="0"/>
              <a:t>The treaty exemption must be claimed on IRS Form 8233. Scholars should go to the payroll office with your passport, Visa and I-94, I-20 or DS-2019 and Form 8233 to see if a treaty applies.</a:t>
            </a:r>
          </a:p>
          <a:p>
            <a:endParaRPr lang="en-US" sz="3000" dirty="0"/>
          </a:p>
        </p:txBody>
      </p:sp>
      <p:sp>
        <p:nvSpPr>
          <p:cNvPr id="4" name="Slide Number Placeholder 3"/>
          <p:cNvSpPr>
            <a:spLocks noGrp="1"/>
          </p:cNvSpPr>
          <p:nvPr>
            <p:ph type="sldNum" sz="quarter" idx="12"/>
          </p:nvPr>
        </p:nvSpPr>
        <p:spPr/>
        <p:txBody>
          <a:bodyPr/>
          <a:lstStyle/>
          <a:p>
            <a:fld id="{45AD4B83-032B-48E4-B678-9881BEE72B37}" type="slidenum">
              <a:rPr lang="en-US" smtClean="0"/>
              <a:t>7</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316239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Thomson Reuters Foreign National Tax Resource</a:t>
            </a:r>
            <a:endParaRPr lang="en-US" dirty="0"/>
          </a:p>
        </p:txBody>
      </p:sp>
      <p:sp>
        <p:nvSpPr>
          <p:cNvPr id="3" name="Content Placeholder 2"/>
          <p:cNvSpPr>
            <a:spLocks noGrp="1"/>
          </p:cNvSpPr>
          <p:nvPr>
            <p:ph idx="1"/>
          </p:nvPr>
        </p:nvSpPr>
        <p:spPr/>
        <p:txBody>
          <a:bodyPr>
            <a:normAutofit/>
          </a:bodyPr>
          <a:lstStyle/>
          <a:p>
            <a:r>
              <a:rPr lang="en-US" sz="2400" dirty="0" smtClean="0">
                <a:hlinkClick r:id="rId2"/>
              </a:rPr>
              <a:t>https://web.mit.edu/scholars/mitonly/windstarliks.html</a:t>
            </a:r>
            <a:endParaRPr lang="en-US" sz="2400" dirty="0" smtClean="0"/>
          </a:p>
          <a:p>
            <a:pPr marL="0" indent="0">
              <a:buNone/>
            </a:pPr>
            <a:endParaRPr lang="en-US" sz="2400" dirty="0"/>
          </a:p>
          <a:p>
            <a:pPr marL="0" indent="0">
              <a:buNone/>
            </a:pPr>
            <a:endParaRPr lang="en-US" sz="2400" dirty="0" smtClean="0"/>
          </a:p>
          <a:p>
            <a:pPr marL="0" indent="0">
              <a:buNone/>
            </a:pPr>
            <a:r>
              <a:rPr lang="en-US" sz="3600" dirty="0" smtClean="0"/>
              <a:t>Tax related web site containing detailed information about Federal taxes, State taxes, residency for tax purposes, tax treaties, frequently asked questions and much more.</a:t>
            </a:r>
            <a:endParaRPr lang="en-US" sz="3600" dirty="0"/>
          </a:p>
        </p:txBody>
      </p:sp>
      <p:sp>
        <p:nvSpPr>
          <p:cNvPr id="4" name="Slide Number Placeholder 3"/>
          <p:cNvSpPr>
            <a:spLocks noGrp="1"/>
          </p:cNvSpPr>
          <p:nvPr>
            <p:ph type="sldNum" sz="quarter" idx="12"/>
          </p:nvPr>
        </p:nvSpPr>
        <p:spPr/>
        <p:txBody>
          <a:bodyPr/>
          <a:lstStyle/>
          <a:p>
            <a:fld id="{45AD4B83-032B-48E4-B678-9881BEE72B37}" type="slidenum">
              <a:rPr lang="en-US" smtClean="0"/>
              <a:t>8</a:t>
            </a:fld>
            <a:endParaRPr lang="en-US"/>
          </a:p>
        </p:txBody>
      </p:sp>
      <p:grpSp>
        <p:nvGrpSpPr>
          <p:cNvPr id="5" name="Group 50"/>
          <p:cNvGrpSpPr>
            <a:grpSpLocks noChangeAspect="1"/>
          </p:cNvGrpSpPr>
          <p:nvPr/>
        </p:nvGrpSpPr>
        <p:grpSpPr bwMode="auto">
          <a:xfrm>
            <a:off x="7597775" y="5703888"/>
            <a:ext cx="879475" cy="666750"/>
            <a:chOff x="518032" y="-1032869"/>
            <a:chExt cx="6161413" cy="4678943"/>
          </a:xfrm>
        </p:grpSpPr>
        <p:grpSp>
          <p:nvGrpSpPr>
            <p:cNvPr id="6" name="Group 73"/>
            <p:cNvGrpSpPr>
              <a:grpSpLocks noChangeAspect="1"/>
            </p:cNvGrpSpPr>
            <p:nvPr/>
          </p:nvGrpSpPr>
          <p:grpSpPr bwMode="auto">
            <a:xfrm>
              <a:off x="4438637" y="-1032861"/>
              <a:ext cx="2240792" cy="2011550"/>
              <a:chOff x="1905000" y="5715000"/>
              <a:chExt cx="445770" cy="381000"/>
            </a:xfrm>
          </p:grpSpPr>
          <p:sp>
            <p:nvSpPr>
              <p:cNvPr id="10"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11"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12"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13"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14"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15"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16"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17"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18"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19"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20"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21"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sp>
            <p:nvSpPr>
              <p:cNvPr id="22"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dirty="0"/>
              </a:p>
            </p:txBody>
          </p:sp>
          <p:sp>
            <p:nvSpPr>
              <p:cNvPr id="23"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dirty="0"/>
              </a:p>
            </p:txBody>
          </p:sp>
          <p:sp>
            <p:nvSpPr>
              <p:cNvPr id="24"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dirty="0"/>
              </a:p>
            </p:txBody>
          </p:sp>
          <p:sp>
            <p:nvSpPr>
              <p:cNvPr id="25"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dirty="0"/>
              </a:p>
            </p:txBody>
          </p:sp>
          <p:sp>
            <p:nvSpPr>
              <p:cNvPr id="26"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dirty="0"/>
              </a:p>
            </p:txBody>
          </p:sp>
          <p:sp>
            <p:nvSpPr>
              <p:cNvPr id="27"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dirty="0"/>
              </a:p>
            </p:txBody>
          </p:sp>
          <p:sp>
            <p:nvSpPr>
              <p:cNvPr id="28"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dirty="0"/>
              </a:p>
            </p:txBody>
          </p:sp>
          <p:sp>
            <p:nvSpPr>
              <p:cNvPr id="29"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dirty="0"/>
              </a:p>
            </p:txBody>
          </p:sp>
          <p:sp>
            <p:nvSpPr>
              <p:cNvPr id="30"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dirty="0"/>
              </a:p>
            </p:txBody>
          </p:sp>
          <p:sp>
            <p:nvSpPr>
              <p:cNvPr id="31"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dirty="0"/>
              </a:p>
            </p:txBody>
          </p:sp>
          <p:sp>
            <p:nvSpPr>
              <p:cNvPr id="32"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dirty="0"/>
              </a:p>
            </p:txBody>
          </p:sp>
          <p:sp>
            <p:nvSpPr>
              <p:cNvPr id="33"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dirty="0"/>
              </a:p>
            </p:txBody>
          </p:sp>
        </p:grpSp>
        <p:grpSp>
          <p:nvGrpSpPr>
            <p:cNvPr id="7" name="Group 32"/>
            <p:cNvGrpSpPr>
              <a:grpSpLocks/>
            </p:cNvGrpSpPr>
            <p:nvPr/>
          </p:nvGrpSpPr>
          <p:grpSpPr bwMode="auto">
            <a:xfrm>
              <a:off x="518032" y="978681"/>
              <a:ext cx="4572000" cy="2667393"/>
              <a:chOff x="518032" y="978681"/>
              <a:chExt cx="4572000" cy="2667393"/>
            </a:xfrm>
          </p:grpSpPr>
          <p:sp>
            <p:nvSpPr>
              <p:cNvPr id="8"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dirty="0"/>
              </a:p>
            </p:txBody>
          </p:sp>
          <p:sp>
            <p:nvSpPr>
              <p:cNvPr id="9" name="Freeform 8"/>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dirty="0"/>
              </a:p>
            </p:txBody>
          </p:sp>
        </p:grpSp>
      </p:grpSp>
    </p:spTree>
    <p:extLst>
      <p:ext uri="{BB962C8B-B14F-4D97-AF65-F5344CB8AC3E}">
        <p14:creationId xmlns:p14="http://schemas.microsoft.com/office/powerpoint/2010/main" val="1654874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 Stipends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Fellowship stipends from a US source are taxable, unless exempt from a treaty</a:t>
            </a:r>
          </a:p>
          <a:p>
            <a:r>
              <a:rPr lang="en-US" b="1" i="1" dirty="0" smtClean="0"/>
              <a:t>Nonresidents</a:t>
            </a:r>
            <a:r>
              <a:rPr lang="en-US" dirty="0" smtClean="0"/>
              <a:t> whose fellowships are administered by MIT will be sent Form 1042-S, usually in February (which is a summary of the total stipend)</a:t>
            </a:r>
          </a:p>
          <a:p>
            <a:r>
              <a:rPr lang="en-US" b="1" i="1" dirty="0" smtClean="0"/>
              <a:t>Residents</a:t>
            </a:r>
            <a:r>
              <a:rPr lang="en-US" dirty="0" smtClean="0"/>
              <a:t> for tax purposes whose fellowships come from MIT will </a:t>
            </a:r>
            <a:r>
              <a:rPr lang="en-US" b="1" i="1" dirty="0" smtClean="0"/>
              <a:t>not</a:t>
            </a:r>
            <a:r>
              <a:rPr lang="en-US" dirty="0" smtClean="0"/>
              <a:t> be sent any summary</a:t>
            </a:r>
          </a:p>
          <a:p>
            <a:r>
              <a:rPr lang="en-US" dirty="0" smtClean="0"/>
              <a:t>Postdoctoral fellowships are taxed at 14% (if on F-1 or J-1 visa) and 30% if in the US on another type of visa</a:t>
            </a:r>
          </a:p>
          <a:p>
            <a:r>
              <a:rPr lang="en-US" dirty="0" smtClean="0"/>
              <a:t>MIT will not withhold taxes for Massachusetts purposes</a:t>
            </a:r>
          </a:p>
          <a:p>
            <a:r>
              <a:rPr lang="en-US" dirty="0" smtClean="0"/>
              <a:t>For Massachusetts, consider estimated tax payments (paying taxes as income is earned – generally each quarter instead of paying at the end of the year). Quarterly payments are due on April 15, June 15, September 15 and January 15.</a:t>
            </a:r>
            <a:endParaRPr lang="en-US" dirty="0"/>
          </a:p>
        </p:txBody>
      </p:sp>
      <p:grpSp>
        <p:nvGrpSpPr>
          <p:cNvPr id="4" name="Group 50"/>
          <p:cNvGrpSpPr>
            <a:grpSpLocks noChangeAspect="1"/>
          </p:cNvGrpSpPr>
          <p:nvPr/>
        </p:nvGrpSpPr>
        <p:grpSpPr bwMode="auto">
          <a:xfrm>
            <a:off x="7807325" y="5886450"/>
            <a:ext cx="879475" cy="666750"/>
            <a:chOff x="518032" y="-1032869"/>
            <a:chExt cx="6161413" cy="4678943"/>
          </a:xfrm>
        </p:grpSpPr>
        <p:grpSp>
          <p:nvGrpSpPr>
            <p:cNvPr id="5" name="Group 73"/>
            <p:cNvGrpSpPr>
              <a:grpSpLocks noChangeAspect="1"/>
            </p:cNvGrpSpPr>
            <p:nvPr/>
          </p:nvGrpSpPr>
          <p:grpSpPr bwMode="auto">
            <a:xfrm>
              <a:off x="4438637" y="-1032861"/>
              <a:ext cx="2240792" cy="2011550"/>
              <a:chOff x="1905000" y="5715000"/>
              <a:chExt cx="445770" cy="381000"/>
            </a:xfrm>
          </p:grpSpPr>
          <p:sp>
            <p:nvSpPr>
              <p:cNvPr id="9"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a:p>
            </p:txBody>
          </p:sp>
          <p:sp>
            <p:nvSpPr>
              <p:cNvPr id="10"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a:p>
            </p:txBody>
          </p:sp>
          <p:sp>
            <p:nvSpPr>
              <p:cNvPr id="11"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a:p>
            </p:txBody>
          </p:sp>
          <p:sp>
            <p:nvSpPr>
              <p:cNvPr id="12"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a:p>
            </p:txBody>
          </p:sp>
          <p:sp>
            <p:nvSpPr>
              <p:cNvPr id="13"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a:p>
            </p:txBody>
          </p:sp>
          <p:sp>
            <p:nvSpPr>
              <p:cNvPr id="14"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a:p>
            </p:txBody>
          </p:sp>
          <p:sp>
            <p:nvSpPr>
              <p:cNvPr id="15"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a:p>
            </p:txBody>
          </p:sp>
          <p:sp>
            <p:nvSpPr>
              <p:cNvPr id="16"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a:p>
            </p:txBody>
          </p:sp>
          <p:sp>
            <p:nvSpPr>
              <p:cNvPr id="17"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a:p>
            </p:txBody>
          </p:sp>
          <p:sp>
            <p:nvSpPr>
              <p:cNvPr id="18"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a:p>
            </p:txBody>
          </p:sp>
          <p:sp>
            <p:nvSpPr>
              <p:cNvPr id="19"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a:p>
            </p:txBody>
          </p:sp>
          <p:sp>
            <p:nvSpPr>
              <p:cNvPr id="20"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a:p>
            </p:txBody>
          </p:sp>
          <p:sp>
            <p:nvSpPr>
              <p:cNvPr id="21" name="Rectangle 25"/>
              <p:cNvSpPr>
                <a:spLocks noChangeArrowheads="1"/>
              </p:cNvSpPr>
              <p:nvPr/>
            </p:nvSpPr>
            <p:spPr bwMode="gray">
              <a:xfrm>
                <a:off x="2293620" y="5988118"/>
                <a:ext cx="57150" cy="107882"/>
              </a:xfrm>
              <a:prstGeom prst="rect">
                <a:avLst/>
              </a:prstGeom>
              <a:solidFill>
                <a:srgbClr val="F445F6"/>
              </a:solidFill>
              <a:ln w="0">
                <a:noFill/>
                <a:miter lim="800000"/>
                <a:headEnd/>
                <a:tailEnd/>
              </a:ln>
            </p:spPr>
            <p:txBody>
              <a:bodyPr/>
              <a:lstStyle/>
              <a:p>
                <a:endParaRPr lang="en-GB"/>
              </a:p>
            </p:txBody>
          </p:sp>
          <p:sp>
            <p:nvSpPr>
              <p:cNvPr id="22" name="Rectangle 26"/>
              <p:cNvSpPr>
                <a:spLocks noChangeArrowheads="1"/>
              </p:cNvSpPr>
              <p:nvPr/>
            </p:nvSpPr>
            <p:spPr bwMode="gray">
              <a:xfrm>
                <a:off x="2132171" y="5757333"/>
                <a:ext cx="44291" cy="66914"/>
              </a:xfrm>
              <a:prstGeom prst="rect">
                <a:avLst/>
              </a:prstGeom>
              <a:solidFill>
                <a:srgbClr val="F6B67F"/>
              </a:solidFill>
              <a:ln w="0">
                <a:noFill/>
                <a:miter lim="800000"/>
                <a:headEnd/>
                <a:tailEnd/>
              </a:ln>
            </p:spPr>
            <p:txBody>
              <a:bodyPr/>
              <a:lstStyle/>
              <a:p>
                <a:endParaRPr lang="en-GB"/>
              </a:p>
            </p:txBody>
          </p:sp>
          <p:sp>
            <p:nvSpPr>
              <p:cNvPr id="23" name="Rectangle 27"/>
              <p:cNvSpPr>
                <a:spLocks noChangeArrowheads="1"/>
              </p:cNvSpPr>
              <p:nvPr/>
            </p:nvSpPr>
            <p:spPr bwMode="gray">
              <a:xfrm>
                <a:off x="1905000" y="5715000"/>
                <a:ext cx="227171" cy="42333"/>
              </a:xfrm>
              <a:prstGeom prst="rect">
                <a:avLst/>
              </a:prstGeom>
              <a:solidFill>
                <a:srgbClr val="F48F17"/>
              </a:solidFill>
              <a:ln w="0">
                <a:noFill/>
                <a:miter lim="800000"/>
                <a:headEnd/>
                <a:tailEnd/>
              </a:ln>
            </p:spPr>
            <p:txBody>
              <a:bodyPr/>
              <a:lstStyle/>
              <a:p>
                <a:endParaRPr lang="en-GB"/>
              </a:p>
            </p:txBody>
          </p:sp>
          <p:sp>
            <p:nvSpPr>
              <p:cNvPr id="24" name="Rectangle 28"/>
              <p:cNvSpPr>
                <a:spLocks noChangeArrowheads="1"/>
              </p:cNvSpPr>
              <p:nvPr/>
            </p:nvSpPr>
            <p:spPr bwMode="gray">
              <a:xfrm>
                <a:off x="1905000" y="5757333"/>
                <a:ext cx="227171" cy="66914"/>
              </a:xfrm>
              <a:prstGeom prst="rect">
                <a:avLst/>
              </a:prstGeom>
              <a:solidFill>
                <a:srgbClr val="EB660B"/>
              </a:solidFill>
              <a:ln w="0">
                <a:noFill/>
                <a:miter lim="800000"/>
                <a:headEnd/>
                <a:tailEnd/>
              </a:ln>
            </p:spPr>
            <p:txBody>
              <a:bodyPr/>
              <a:lstStyle/>
              <a:p>
                <a:endParaRPr lang="en-GB"/>
              </a:p>
            </p:txBody>
          </p:sp>
          <p:sp>
            <p:nvSpPr>
              <p:cNvPr id="25" name="Rectangle 29"/>
              <p:cNvSpPr>
                <a:spLocks noChangeArrowheads="1"/>
              </p:cNvSpPr>
              <p:nvPr/>
            </p:nvSpPr>
            <p:spPr bwMode="gray">
              <a:xfrm>
                <a:off x="2176462" y="5824247"/>
                <a:ext cx="117158" cy="163871"/>
              </a:xfrm>
              <a:prstGeom prst="rect">
                <a:avLst/>
              </a:prstGeom>
              <a:solidFill>
                <a:srgbClr val="F3BF09"/>
              </a:solidFill>
              <a:ln w="0">
                <a:noFill/>
                <a:miter lim="800000"/>
                <a:headEnd/>
                <a:tailEnd/>
              </a:ln>
            </p:spPr>
            <p:txBody>
              <a:bodyPr/>
              <a:lstStyle/>
              <a:p>
                <a:endParaRPr lang="en-GB"/>
              </a:p>
            </p:txBody>
          </p:sp>
          <p:sp>
            <p:nvSpPr>
              <p:cNvPr id="26" name="Rectangle 30"/>
              <p:cNvSpPr>
                <a:spLocks noChangeArrowheads="1"/>
              </p:cNvSpPr>
              <p:nvPr/>
            </p:nvSpPr>
            <p:spPr bwMode="gray">
              <a:xfrm>
                <a:off x="2176462" y="5988118"/>
                <a:ext cx="117158" cy="107882"/>
              </a:xfrm>
              <a:prstGeom prst="rect">
                <a:avLst/>
              </a:prstGeom>
              <a:solidFill>
                <a:srgbClr val="E93409"/>
              </a:solidFill>
              <a:ln w="0">
                <a:noFill/>
                <a:miter lim="800000"/>
                <a:headEnd/>
                <a:tailEnd/>
              </a:ln>
            </p:spPr>
            <p:txBody>
              <a:bodyPr/>
              <a:lstStyle/>
              <a:p>
                <a:endParaRPr lang="en-GB"/>
              </a:p>
            </p:txBody>
          </p:sp>
          <p:sp>
            <p:nvSpPr>
              <p:cNvPr id="27" name="Rectangle 31"/>
              <p:cNvSpPr>
                <a:spLocks noChangeArrowheads="1"/>
              </p:cNvSpPr>
              <p:nvPr/>
            </p:nvSpPr>
            <p:spPr bwMode="gray">
              <a:xfrm>
                <a:off x="2132171" y="5824247"/>
                <a:ext cx="44291" cy="163871"/>
              </a:xfrm>
              <a:prstGeom prst="rect">
                <a:avLst/>
              </a:prstGeom>
              <a:solidFill>
                <a:srgbClr val="EA8804"/>
              </a:solidFill>
              <a:ln w="0">
                <a:noFill/>
                <a:miter lim="800000"/>
                <a:headEnd/>
                <a:tailEnd/>
              </a:ln>
            </p:spPr>
            <p:txBody>
              <a:bodyPr/>
              <a:lstStyle/>
              <a:p>
                <a:endParaRPr lang="en-GB"/>
              </a:p>
            </p:txBody>
          </p:sp>
          <p:sp>
            <p:nvSpPr>
              <p:cNvPr id="28" name="Rectangle 32"/>
              <p:cNvSpPr>
                <a:spLocks noChangeArrowheads="1"/>
              </p:cNvSpPr>
              <p:nvPr/>
            </p:nvSpPr>
            <p:spPr bwMode="gray">
              <a:xfrm>
                <a:off x="2132171" y="5988118"/>
                <a:ext cx="44291" cy="107882"/>
              </a:xfrm>
              <a:prstGeom prst="rect">
                <a:avLst/>
              </a:prstGeom>
              <a:solidFill>
                <a:srgbClr val="E02504"/>
              </a:solidFill>
              <a:ln w="0">
                <a:noFill/>
                <a:miter lim="800000"/>
                <a:headEnd/>
                <a:tailEnd/>
              </a:ln>
            </p:spPr>
            <p:txBody>
              <a:bodyPr/>
              <a:lstStyle/>
              <a:p>
                <a:endParaRPr lang="en-GB"/>
              </a:p>
            </p:txBody>
          </p:sp>
          <p:sp>
            <p:nvSpPr>
              <p:cNvPr id="29" name="Freeform 33"/>
              <p:cNvSpPr>
                <a:spLocks/>
              </p:cNvSpPr>
              <p:nvPr/>
            </p:nvSpPr>
            <p:spPr bwMode="gray">
              <a:xfrm>
                <a:off x="1905000" y="5824247"/>
                <a:ext cx="227171" cy="163871"/>
              </a:xfrm>
              <a:custGeom>
                <a:avLst/>
                <a:gdLst>
                  <a:gd name="T0" fmla="*/ 0 w 159"/>
                  <a:gd name="T1" fmla="*/ 0 h 120"/>
                  <a:gd name="T2" fmla="*/ 2147483647 w 159"/>
                  <a:gd name="T3" fmla="*/ 0 h 120"/>
                  <a:gd name="T4" fmla="*/ 2147483647 w 159"/>
                  <a:gd name="T5" fmla="*/ 2147483647 h 120"/>
                  <a:gd name="T6" fmla="*/ 2147483647 w 159"/>
                  <a:gd name="T7" fmla="*/ 2147483647 h 120"/>
                  <a:gd name="T8" fmla="*/ 2147483647 w 159"/>
                  <a:gd name="T9" fmla="*/ 2147483647 h 120"/>
                  <a:gd name="T10" fmla="*/ 0 w 159"/>
                  <a:gd name="T11" fmla="*/ 2147483647 h 120"/>
                  <a:gd name="T12" fmla="*/ 0 w 159"/>
                  <a:gd name="T13" fmla="*/ 0 h 120"/>
                  <a:gd name="T14" fmla="*/ 0 60000 65536"/>
                  <a:gd name="T15" fmla="*/ 0 60000 65536"/>
                  <a:gd name="T16" fmla="*/ 0 60000 65536"/>
                  <a:gd name="T17" fmla="*/ 0 60000 65536"/>
                  <a:gd name="T18" fmla="*/ 0 60000 65536"/>
                  <a:gd name="T19" fmla="*/ 0 60000 65536"/>
                  <a:gd name="T20" fmla="*/ 0 60000 65536"/>
                  <a:gd name="T21" fmla="*/ 0 w 159"/>
                  <a:gd name="T22" fmla="*/ 0 h 120"/>
                  <a:gd name="T23" fmla="*/ 159 w 15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endParaRPr lang="en-US"/>
              </a:p>
            </p:txBody>
          </p:sp>
          <p:sp>
            <p:nvSpPr>
              <p:cNvPr id="30" name="Rectangle 34"/>
              <p:cNvSpPr>
                <a:spLocks noChangeArrowheads="1"/>
              </p:cNvSpPr>
              <p:nvPr/>
            </p:nvSpPr>
            <p:spPr bwMode="gray">
              <a:xfrm>
                <a:off x="2046446" y="5988118"/>
                <a:ext cx="85725" cy="107882"/>
              </a:xfrm>
              <a:prstGeom prst="rect">
                <a:avLst/>
              </a:prstGeom>
              <a:solidFill>
                <a:srgbClr val="D61400"/>
              </a:solidFill>
              <a:ln w="0">
                <a:noFill/>
                <a:miter lim="800000"/>
                <a:headEnd/>
                <a:tailEnd/>
              </a:ln>
            </p:spPr>
            <p:txBody>
              <a:bodyPr/>
              <a:lstStyle/>
              <a:p>
                <a:endParaRPr lang="en-GB"/>
              </a:p>
            </p:txBody>
          </p:sp>
          <p:sp>
            <p:nvSpPr>
              <p:cNvPr id="31" name="Rectangle 35"/>
              <p:cNvSpPr>
                <a:spLocks noChangeArrowheads="1"/>
              </p:cNvSpPr>
              <p:nvPr/>
            </p:nvSpPr>
            <p:spPr bwMode="gray">
              <a:xfrm>
                <a:off x="1905000" y="5933495"/>
                <a:ext cx="141446" cy="54624"/>
              </a:xfrm>
              <a:prstGeom prst="rect">
                <a:avLst/>
              </a:prstGeom>
              <a:solidFill>
                <a:srgbClr val="C93C00"/>
              </a:solidFill>
              <a:ln w="0">
                <a:noFill/>
                <a:miter lim="800000"/>
                <a:headEnd/>
                <a:tailEnd/>
              </a:ln>
            </p:spPr>
            <p:txBody>
              <a:bodyPr/>
              <a:lstStyle/>
              <a:p>
                <a:endParaRPr lang="en-GB"/>
              </a:p>
            </p:txBody>
          </p:sp>
          <p:sp>
            <p:nvSpPr>
              <p:cNvPr id="32" name="Rectangle 36"/>
              <p:cNvSpPr>
                <a:spLocks noChangeArrowheads="1"/>
              </p:cNvSpPr>
              <p:nvPr/>
            </p:nvSpPr>
            <p:spPr bwMode="gray">
              <a:xfrm>
                <a:off x="1905000" y="5988118"/>
                <a:ext cx="141446" cy="107882"/>
              </a:xfrm>
              <a:prstGeom prst="rect">
                <a:avLst/>
              </a:prstGeom>
              <a:solidFill>
                <a:srgbClr val="C01000"/>
              </a:solidFill>
              <a:ln w="0">
                <a:noFill/>
                <a:miter lim="800000"/>
                <a:headEnd/>
                <a:tailEnd/>
              </a:ln>
            </p:spPr>
            <p:txBody>
              <a:bodyPr/>
              <a:lstStyle/>
              <a:p>
                <a:endParaRPr lang="en-GB"/>
              </a:p>
            </p:txBody>
          </p:sp>
        </p:grpSp>
        <p:grpSp>
          <p:nvGrpSpPr>
            <p:cNvPr id="6" name="Group 32"/>
            <p:cNvGrpSpPr>
              <a:grpSpLocks/>
            </p:cNvGrpSpPr>
            <p:nvPr/>
          </p:nvGrpSpPr>
          <p:grpSpPr bwMode="auto">
            <a:xfrm>
              <a:off x="518032" y="978681"/>
              <a:ext cx="4572000" cy="2667393"/>
              <a:chOff x="518032" y="978681"/>
              <a:chExt cx="4572000" cy="2667393"/>
            </a:xfrm>
          </p:grpSpPr>
          <p:sp>
            <p:nvSpPr>
              <p:cNvPr id="7" name="Rectangle 37"/>
              <p:cNvSpPr>
                <a:spLocks noChangeArrowheads="1"/>
              </p:cNvSpPr>
              <p:nvPr/>
            </p:nvSpPr>
            <p:spPr bwMode="black">
              <a:xfrm>
                <a:off x="3295650" y="978681"/>
                <a:ext cx="1143000" cy="263229"/>
              </a:xfrm>
              <a:prstGeom prst="rect">
                <a:avLst/>
              </a:prstGeom>
              <a:solidFill>
                <a:srgbClr val="A10000"/>
              </a:solidFill>
              <a:ln w="0">
                <a:noFill/>
                <a:miter lim="800000"/>
                <a:headEnd/>
                <a:tailEnd/>
              </a:ln>
            </p:spPr>
            <p:txBody>
              <a:bodyPr/>
              <a:lstStyle/>
              <a:p>
                <a:endParaRPr lang="en-GB"/>
              </a:p>
            </p:txBody>
          </p:sp>
          <p:sp>
            <p:nvSpPr>
              <p:cNvPr id="8" name="Freeform 7"/>
              <p:cNvSpPr>
                <a:spLocks noEditPoints="1"/>
              </p:cNvSpPr>
              <p:nvPr/>
            </p:nvSpPr>
            <p:spPr bwMode="black">
              <a:xfrm>
                <a:off x="518032" y="1922794"/>
                <a:ext cx="4572000" cy="1723280"/>
              </a:xfrm>
              <a:custGeom>
                <a:avLst/>
                <a:gdLst>
                  <a:gd name="T0" fmla="*/ 2147483647 w 4127"/>
                  <a:gd name="T1" fmla="*/ 2147483647 h 1544"/>
                  <a:gd name="T2" fmla="*/ 2147483647 w 4127"/>
                  <a:gd name="T3" fmla="*/ 2147483647 h 1544"/>
                  <a:gd name="T4" fmla="*/ 2147483647 w 4127"/>
                  <a:gd name="T5" fmla="*/ 2147483647 h 1544"/>
                  <a:gd name="T6" fmla="*/ 2147483647 w 4127"/>
                  <a:gd name="T7" fmla="*/ 2147483647 h 1544"/>
                  <a:gd name="T8" fmla="*/ 2147483647 w 4127"/>
                  <a:gd name="T9" fmla="*/ 2147483647 h 1544"/>
                  <a:gd name="T10" fmla="*/ 2147483647 w 4127"/>
                  <a:gd name="T11" fmla="*/ 2147483647 h 1544"/>
                  <a:gd name="T12" fmla="*/ 2147483647 w 4127"/>
                  <a:gd name="T13" fmla="*/ 2147483647 h 1544"/>
                  <a:gd name="T14" fmla="*/ 2147483647 w 4127"/>
                  <a:gd name="T15" fmla="*/ 2147483647 h 1544"/>
                  <a:gd name="T16" fmla="*/ 2147483647 w 4127"/>
                  <a:gd name="T17" fmla="*/ 2147483647 h 1544"/>
                  <a:gd name="T18" fmla="*/ 2147483647 w 4127"/>
                  <a:gd name="T19" fmla="*/ 2147483647 h 1544"/>
                  <a:gd name="T20" fmla="*/ 2147483647 w 4127"/>
                  <a:gd name="T21" fmla="*/ 2147483647 h 1544"/>
                  <a:gd name="T22" fmla="*/ 2147483647 w 4127"/>
                  <a:gd name="T23" fmla="*/ 2147483647 h 1544"/>
                  <a:gd name="T24" fmla="*/ 2147483647 w 4127"/>
                  <a:gd name="T25" fmla="*/ 2147483647 h 1544"/>
                  <a:gd name="T26" fmla="*/ 2147483647 w 4127"/>
                  <a:gd name="T27" fmla="*/ 2147483647 h 1544"/>
                  <a:gd name="T28" fmla="*/ 2147483647 w 4127"/>
                  <a:gd name="T29" fmla="*/ 2147483647 h 1544"/>
                  <a:gd name="T30" fmla="*/ 2147483647 w 4127"/>
                  <a:gd name="T31" fmla="*/ 2147483647 h 1544"/>
                  <a:gd name="T32" fmla="*/ 2147483647 w 4127"/>
                  <a:gd name="T33" fmla="*/ 2147483647 h 1544"/>
                  <a:gd name="T34" fmla="*/ 2147483647 w 4127"/>
                  <a:gd name="T35" fmla="*/ 2147483647 h 1544"/>
                  <a:gd name="T36" fmla="*/ 2147483647 w 4127"/>
                  <a:gd name="T37" fmla="*/ 2147483647 h 1544"/>
                  <a:gd name="T38" fmla="*/ 2147483647 w 4127"/>
                  <a:gd name="T39" fmla="*/ 2147483647 h 1544"/>
                  <a:gd name="T40" fmla="*/ 2147483647 w 4127"/>
                  <a:gd name="T41" fmla="*/ 2147483647 h 1544"/>
                  <a:gd name="T42" fmla="*/ 2147483647 w 4127"/>
                  <a:gd name="T43" fmla="*/ 2147483647 h 1544"/>
                  <a:gd name="T44" fmla="*/ 2147483647 w 4127"/>
                  <a:gd name="T45" fmla="*/ 2147483647 h 1544"/>
                  <a:gd name="T46" fmla="*/ 2147483647 w 4127"/>
                  <a:gd name="T47" fmla="*/ 2147483647 h 1544"/>
                  <a:gd name="T48" fmla="*/ 2147483647 w 4127"/>
                  <a:gd name="T49" fmla="*/ 2147483647 h 1544"/>
                  <a:gd name="T50" fmla="*/ 2147483647 w 4127"/>
                  <a:gd name="T51" fmla="*/ 2147483647 h 1544"/>
                  <a:gd name="T52" fmla="*/ 2147483647 w 4127"/>
                  <a:gd name="T53" fmla="*/ 2147483647 h 1544"/>
                  <a:gd name="T54" fmla="*/ 2147483647 w 4127"/>
                  <a:gd name="T55" fmla="*/ 2147483647 h 1544"/>
                  <a:gd name="T56" fmla="*/ 2147483647 w 4127"/>
                  <a:gd name="T57" fmla="*/ 2147483647 h 1544"/>
                  <a:gd name="T58" fmla="*/ 2147483647 w 4127"/>
                  <a:gd name="T59" fmla="*/ 2147483647 h 1544"/>
                  <a:gd name="T60" fmla="*/ 2147483647 w 4127"/>
                  <a:gd name="T61" fmla="*/ 2147483647 h 1544"/>
                  <a:gd name="T62" fmla="*/ 2147483647 w 4127"/>
                  <a:gd name="T63" fmla="*/ 2147483647 h 1544"/>
                  <a:gd name="T64" fmla="*/ 2147483647 w 4127"/>
                  <a:gd name="T65" fmla="*/ 2147483647 h 1544"/>
                  <a:gd name="T66" fmla="*/ 2147483647 w 4127"/>
                  <a:gd name="T67" fmla="*/ 2147483647 h 1544"/>
                  <a:gd name="T68" fmla="*/ 2147483647 w 4127"/>
                  <a:gd name="T69" fmla="*/ 2147483647 h 1544"/>
                  <a:gd name="T70" fmla="*/ 2147483647 w 4127"/>
                  <a:gd name="T71" fmla="*/ 2147483647 h 1544"/>
                  <a:gd name="T72" fmla="*/ 2147483647 w 4127"/>
                  <a:gd name="T73" fmla="*/ 2147483647 h 1544"/>
                  <a:gd name="T74" fmla="*/ 2147483647 w 4127"/>
                  <a:gd name="T75" fmla="*/ 2147483647 h 1544"/>
                  <a:gd name="T76" fmla="*/ 2147483647 w 4127"/>
                  <a:gd name="T77" fmla="*/ 2147483647 h 1544"/>
                  <a:gd name="T78" fmla="*/ 2147483647 w 4127"/>
                  <a:gd name="T79" fmla="*/ 2147483647 h 1544"/>
                  <a:gd name="T80" fmla="*/ 2147483647 w 4127"/>
                  <a:gd name="T81" fmla="*/ 2147483647 h 1544"/>
                  <a:gd name="T82" fmla="*/ 2147483647 w 4127"/>
                  <a:gd name="T83" fmla="*/ 2147483647 h 1544"/>
                  <a:gd name="T84" fmla="*/ 2147483647 w 4127"/>
                  <a:gd name="T85" fmla="*/ 2147483647 h 1544"/>
                  <a:gd name="T86" fmla="*/ 2147483647 w 4127"/>
                  <a:gd name="T87" fmla="*/ 2147483647 h 1544"/>
                  <a:gd name="T88" fmla="*/ 2147483647 w 4127"/>
                  <a:gd name="T89" fmla="*/ 2147483647 h 1544"/>
                  <a:gd name="T90" fmla="*/ 2147483647 w 4127"/>
                  <a:gd name="T91" fmla="*/ 2147483647 h 1544"/>
                  <a:gd name="T92" fmla="*/ 2147483647 w 4127"/>
                  <a:gd name="T93" fmla="*/ 2147483647 h 1544"/>
                  <a:gd name="T94" fmla="*/ 2147483647 w 4127"/>
                  <a:gd name="T95" fmla="*/ 2147483647 h 1544"/>
                  <a:gd name="T96" fmla="*/ 2147483647 w 4127"/>
                  <a:gd name="T97" fmla="*/ 0 h 1544"/>
                  <a:gd name="T98" fmla="*/ 2147483647 w 4127"/>
                  <a:gd name="T99" fmla="*/ 2147483647 h 1544"/>
                  <a:gd name="T100" fmla="*/ 2147483647 w 4127"/>
                  <a:gd name="T101" fmla="*/ 2147483647 h 1544"/>
                  <a:gd name="T102" fmla="*/ 2147483647 w 4127"/>
                  <a:gd name="T103" fmla="*/ 2147483647 h 1544"/>
                  <a:gd name="T104" fmla="*/ 2147483647 w 4127"/>
                  <a:gd name="T105" fmla="*/ 2147483647 h 1544"/>
                  <a:gd name="T106" fmla="*/ 2147483647 w 4127"/>
                  <a:gd name="T107" fmla="*/ 2147483647 h 1544"/>
                  <a:gd name="T108" fmla="*/ 2147483647 w 4127"/>
                  <a:gd name="T109" fmla="*/ 2147483647 h 1544"/>
                  <a:gd name="T110" fmla="*/ 2147483647 w 4127"/>
                  <a:gd name="T111" fmla="*/ 2147483647 h 1544"/>
                  <a:gd name="T112" fmla="*/ 2147483647 w 4127"/>
                  <a:gd name="T113" fmla="*/ 2147483647 h 1544"/>
                  <a:gd name="T114" fmla="*/ 2147483647 w 4127"/>
                  <a:gd name="T115" fmla="*/ 2147483647 h 1544"/>
                  <a:gd name="T116" fmla="*/ 2147483647 w 4127"/>
                  <a:gd name="T117" fmla="*/ 2147483647 h 15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27"/>
                  <a:gd name="T178" fmla="*/ 0 h 1544"/>
                  <a:gd name="T179" fmla="*/ 4127 w 4127"/>
                  <a:gd name="T180" fmla="*/ 1544 h 154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endParaRPr lang="en-US"/>
              </a:p>
            </p:txBody>
          </p:sp>
        </p:grpSp>
      </p:grpSp>
      <p:sp>
        <p:nvSpPr>
          <p:cNvPr id="33" name="Slide Number Placeholder 32"/>
          <p:cNvSpPr>
            <a:spLocks noGrp="1"/>
          </p:cNvSpPr>
          <p:nvPr>
            <p:ph type="sldNum" sz="quarter" idx="12"/>
          </p:nvPr>
        </p:nvSpPr>
        <p:spPr/>
        <p:txBody>
          <a:bodyPr/>
          <a:lstStyle/>
          <a:p>
            <a:fld id="{45AD4B83-032B-48E4-B678-9881BEE72B37}" type="slidenum">
              <a:rPr lang="en-US" smtClean="0"/>
              <a:t>9</a:t>
            </a:fld>
            <a:endParaRPr lang="en-US"/>
          </a:p>
        </p:txBody>
      </p:sp>
    </p:spTree>
    <p:extLst>
      <p:ext uri="{BB962C8B-B14F-4D97-AF65-F5344CB8AC3E}">
        <p14:creationId xmlns:p14="http://schemas.microsoft.com/office/powerpoint/2010/main" val="4194036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4726</TotalTime>
  <Words>2999</Words>
  <Application>Microsoft Office PowerPoint</Application>
  <PresentationFormat>On-screen Show (4:3)</PresentationFormat>
  <Paragraphs>203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MIT U.S. Income Tax Presentation International Scholars, Nonresidents for Tax Purposes</vt:lpstr>
      <vt:lpstr>Who are “Scholars”</vt:lpstr>
      <vt:lpstr>Basic U.S. Tax Overview for International Scholars</vt:lpstr>
      <vt:lpstr>Federal and State Taxation</vt:lpstr>
      <vt:lpstr>Foreign Source Income Exclusion</vt:lpstr>
      <vt:lpstr>Federal Income Tax</vt:lpstr>
      <vt:lpstr>Federal Income Tax  - Wages</vt:lpstr>
      <vt:lpstr>Thomson Reuters Foreign National Tax Resource</vt:lpstr>
      <vt:lpstr>Fellowship Stipends</vt:lpstr>
      <vt:lpstr> Independent Contractor Payments or Honoraria</vt:lpstr>
      <vt:lpstr>Travel Reimbursements</vt:lpstr>
      <vt:lpstr>U.S. Income Tax Treaties</vt:lpstr>
      <vt:lpstr>FICA Tax  Social Security and Medicare</vt:lpstr>
      <vt:lpstr>Massachusetts State Income Tax</vt:lpstr>
      <vt:lpstr>Exemptions from Withholding Tax</vt:lpstr>
      <vt:lpstr>Social Security Number or ITIN</vt:lpstr>
      <vt:lpstr>Who Needs an ITIN?</vt:lpstr>
      <vt:lpstr>How to Apply for an ITIN</vt:lpstr>
      <vt:lpstr>How to Apply for an ITIN (cont.)</vt:lpstr>
      <vt:lpstr>U.S. Nonresident Alien Income Tax Return</vt:lpstr>
      <vt:lpstr>Payment Summaries</vt:lpstr>
      <vt:lpstr>When and Where to File</vt:lpstr>
      <vt:lpstr>Form 8843 Statement for Exempt Individuals and Individuals with a Medical Condition</vt:lpstr>
      <vt:lpstr>PowerPoint Presentation</vt:lpstr>
      <vt:lpstr>Residency Determination for U.S. Tax Purposes</vt:lpstr>
      <vt:lpstr>Substantial Presence Test</vt:lpstr>
      <vt:lpstr>The Affordable Care Act (“ACA”)</vt:lpstr>
      <vt:lpstr>Massachusetts Tax Filings</vt:lpstr>
      <vt:lpstr>Massachusetts Tax Filings</vt:lpstr>
      <vt:lpstr>Tax Form List</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U.S. Income Tax Presentation International Students</dc:title>
  <dc:creator>Richard S Wagman</dc:creator>
  <cp:lastModifiedBy>Penny J Rosser</cp:lastModifiedBy>
  <cp:revision>79</cp:revision>
  <cp:lastPrinted>2015-03-31T13:44:19Z</cp:lastPrinted>
  <dcterms:created xsi:type="dcterms:W3CDTF">2015-03-04T20:50:12Z</dcterms:created>
  <dcterms:modified xsi:type="dcterms:W3CDTF">2015-04-02T16:15:49Z</dcterms:modified>
</cp:coreProperties>
</file>